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42"/>
  </p:notesMasterIdLst>
  <p:handoutMasterIdLst>
    <p:handoutMasterId r:id="rId43"/>
  </p:handoutMasterIdLst>
  <p:sldIdLst>
    <p:sldId id="379" r:id="rId2"/>
    <p:sldId id="282" r:id="rId3"/>
    <p:sldId id="258" r:id="rId4"/>
    <p:sldId id="313" r:id="rId5"/>
    <p:sldId id="314" r:id="rId6"/>
    <p:sldId id="316" r:id="rId7"/>
    <p:sldId id="304" r:id="rId8"/>
    <p:sldId id="339" r:id="rId9"/>
    <p:sldId id="340" r:id="rId10"/>
    <p:sldId id="286" r:id="rId11"/>
    <p:sldId id="342" r:id="rId12"/>
    <p:sldId id="319" r:id="rId13"/>
    <p:sldId id="343" r:id="rId14"/>
    <p:sldId id="346" r:id="rId15"/>
    <p:sldId id="348" r:id="rId16"/>
    <p:sldId id="308" r:id="rId17"/>
    <p:sldId id="373" r:id="rId18"/>
    <p:sldId id="321" r:id="rId19"/>
    <p:sldId id="345" r:id="rId20"/>
    <p:sldId id="309" r:id="rId21"/>
    <p:sldId id="291" r:id="rId22"/>
    <p:sldId id="354" r:id="rId23"/>
    <p:sldId id="292" r:id="rId24"/>
    <p:sldId id="362" r:id="rId25"/>
    <p:sldId id="374" r:id="rId26"/>
    <p:sldId id="352" r:id="rId27"/>
    <p:sldId id="331" r:id="rId28"/>
    <p:sldId id="332" r:id="rId29"/>
    <p:sldId id="333" r:id="rId30"/>
    <p:sldId id="360" r:id="rId31"/>
    <p:sldId id="375" r:id="rId32"/>
    <p:sldId id="334" r:id="rId33"/>
    <p:sldId id="369" r:id="rId34"/>
    <p:sldId id="335" r:id="rId35"/>
    <p:sldId id="372" r:id="rId36"/>
    <p:sldId id="381" r:id="rId37"/>
    <p:sldId id="378" r:id="rId38"/>
    <p:sldId id="382" r:id="rId39"/>
    <p:sldId id="371" r:id="rId40"/>
    <p:sldId id="377"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3300"/>
    <a:srgbClr val="CCDDEA"/>
    <a:srgbClr val="4D4D3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50" autoAdjust="0"/>
    <p:restoredTop sz="94660"/>
  </p:normalViewPr>
  <p:slideViewPr>
    <p:cSldViewPr snapToGrid="0" snapToObjects="1">
      <p:cViewPr>
        <p:scale>
          <a:sx n="72" d="100"/>
          <a:sy n="72" d="100"/>
        </p:scale>
        <p:origin x="-2272" y="-61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252"/>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6" Type="http://schemas.microsoft.com/office/2015/10/relationships/revisionInfo" Target="revisionInfo.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2181B8-A640-4549-A8F1-3A6051168986}"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kumimoji="1" lang="ja-JP" altLang="en-US"/>
        </a:p>
      </dgm:t>
    </dgm:pt>
    <dgm:pt modelId="{4D4341D2-EBB9-45C6-A4B5-A3EA561877D2}">
      <dgm:prSet phldrT="[テキスト]"/>
      <dgm:spPr/>
      <dgm:t>
        <a:bodyPr/>
        <a:lstStyle/>
        <a:p>
          <a:pPr>
            <a:buFont typeface="Wingdings" panose="05000000000000000000" pitchFamily="2" charset="2"/>
            <a:buChar char="ü"/>
          </a:pPr>
          <a:r>
            <a:rPr kumimoji="1" lang="ja-JP" altLang="en-US" dirty="0"/>
            <a:t>復刻商品によって思い出がよみがえる</a:t>
          </a:r>
        </a:p>
      </dgm:t>
    </dgm:pt>
    <dgm:pt modelId="{8E10E1B6-FDD0-408C-9192-915D8E128FDE}" type="parTrans" cxnId="{99482930-B711-4086-836C-34DF62E7A4EB}">
      <dgm:prSet/>
      <dgm:spPr/>
      <dgm:t>
        <a:bodyPr/>
        <a:lstStyle/>
        <a:p>
          <a:endParaRPr kumimoji="1" lang="ja-JP" altLang="en-US"/>
        </a:p>
      </dgm:t>
    </dgm:pt>
    <dgm:pt modelId="{437239B5-9BC1-4CBC-8524-C327B4122BB2}" type="sibTrans" cxnId="{99482930-B711-4086-836C-34DF62E7A4EB}">
      <dgm:prSet/>
      <dgm:spPr/>
      <dgm:t>
        <a:bodyPr/>
        <a:lstStyle/>
        <a:p>
          <a:endParaRPr kumimoji="1" lang="ja-JP" altLang="en-US"/>
        </a:p>
      </dgm:t>
    </dgm:pt>
    <dgm:pt modelId="{6F5BE5D5-43BC-4CBE-9076-6C37CFA831A9}">
      <dgm:prSet phldrT="[テキスト]"/>
      <dgm:spPr/>
      <dgm:t>
        <a:bodyPr/>
        <a:lstStyle/>
        <a:p>
          <a:pPr>
            <a:buFont typeface="Wingdings" panose="05000000000000000000" pitchFamily="2" charset="2"/>
            <a:buChar char="ü"/>
          </a:pPr>
          <a:r>
            <a:rPr kumimoji="1" lang="ja-JP" altLang="en-US" dirty="0"/>
            <a:t>復刻商品はその思い出を介した話題を誘発する</a:t>
          </a:r>
        </a:p>
      </dgm:t>
    </dgm:pt>
    <dgm:pt modelId="{A9A00B79-0BFB-4DB8-8FC2-486A24F23E42}" type="parTrans" cxnId="{52CEF530-DC52-430D-BA7B-7792E03D1DD8}">
      <dgm:prSet/>
      <dgm:spPr/>
      <dgm:t>
        <a:bodyPr/>
        <a:lstStyle/>
        <a:p>
          <a:endParaRPr kumimoji="1" lang="ja-JP" altLang="en-US"/>
        </a:p>
      </dgm:t>
    </dgm:pt>
    <dgm:pt modelId="{F174F6E4-4988-46AF-BB9A-811877C09DAD}" type="sibTrans" cxnId="{52CEF530-DC52-430D-BA7B-7792E03D1DD8}">
      <dgm:prSet/>
      <dgm:spPr/>
      <dgm:t>
        <a:bodyPr/>
        <a:lstStyle/>
        <a:p>
          <a:endParaRPr kumimoji="1" lang="ja-JP" altLang="en-US"/>
        </a:p>
      </dgm:t>
    </dgm:pt>
    <dgm:pt modelId="{6B8A1A04-B5E3-42D1-B43C-4966C6BE9EAB}">
      <dgm:prSet phldrT="[テキスト]"/>
      <dgm:spPr/>
      <dgm:t>
        <a:bodyPr/>
        <a:lstStyle/>
        <a:p>
          <a:pPr>
            <a:buFont typeface="Wingdings" panose="05000000000000000000" pitchFamily="2" charset="2"/>
            <a:buChar char="ü"/>
          </a:pPr>
          <a:r>
            <a:rPr kumimoji="1" lang="ja-JP" altLang="en-US" dirty="0"/>
            <a:t>思い出を介した会話は同窓会など同世代の仲間と話される</a:t>
          </a:r>
        </a:p>
      </dgm:t>
    </dgm:pt>
    <dgm:pt modelId="{EBC10EE3-8C6A-40A9-B98C-40BA4A943108}" type="parTrans" cxnId="{2E99E0B8-30AE-4DA1-B824-421FE615D0DC}">
      <dgm:prSet/>
      <dgm:spPr/>
      <dgm:t>
        <a:bodyPr/>
        <a:lstStyle/>
        <a:p>
          <a:endParaRPr kumimoji="1" lang="ja-JP" altLang="en-US"/>
        </a:p>
      </dgm:t>
    </dgm:pt>
    <dgm:pt modelId="{B13370CC-5DD1-48B7-AC51-B7E329A75609}" type="sibTrans" cxnId="{2E99E0B8-30AE-4DA1-B824-421FE615D0DC}">
      <dgm:prSet/>
      <dgm:spPr/>
      <dgm:t>
        <a:bodyPr/>
        <a:lstStyle/>
        <a:p>
          <a:endParaRPr kumimoji="1" lang="ja-JP" altLang="en-US"/>
        </a:p>
      </dgm:t>
    </dgm:pt>
    <dgm:pt modelId="{4BBB8F59-EEEE-4BAA-AF55-BF1E053F8BFA}">
      <dgm:prSet phldrT="[テキスト]"/>
      <dgm:spPr/>
      <dgm:t>
        <a:bodyPr/>
        <a:lstStyle/>
        <a:p>
          <a:pPr>
            <a:buFont typeface="Wingdings" panose="05000000000000000000" pitchFamily="2" charset="2"/>
            <a:buChar char="ü"/>
          </a:pPr>
          <a:r>
            <a:rPr kumimoji="1" lang="ja-JP" altLang="en-US" dirty="0"/>
            <a:t>同世代の仲間との会話で昔を懐古する</a:t>
          </a:r>
        </a:p>
      </dgm:t>
    </dgm:pt>
    <dgm:pt modelId="{449B5693-2EE1-47B7-B26D-DA8706054CAB}" type="parTrans" cxnId="{1E93862A-6907-4F58-9BF0-2ADAC9432252}">
      <dgm:prSet/>
      <dgm:spPr/>
      <dgm:t>
        <a:bodyPr/>
        <a:lstStyle/>
        <a:p>
          <a:endParaRPr kumimoji="1" lang="ja-JP" altLang="en-US"/>
        </a:p>
      </dgm:t>
    </dgm:pt>
    <dgm:pt modelId="{58841854-19E5-4F29-AE10-BC74EFC35E7C}" type="sibTrans" cxnId="{1E93862A-6907-4F58-9BF0-2ADAC9432252}">
      <dgm:prSet/>
      <dgm:spPr/>
      <dgm:t>
        <a:bodyPr/>
        <a:lstStyle/>
        <a:p>
          <a:endParaRPr kumimoji="1" lang="ja-JP" altLang="en-US"/>
        </a:p>
      </dgm:t>
    </dgm:pt>
    <dgm:pt modelId="{90D64461-A1D1-408B-96BA-8EF49BCC4C6D}">
      <dgm:prSet phldrT="[テキスト]"/>
      <dgm:spPr/>
      <dgm:t>
        <a:bodyPr/>
        <a:lstStyle/>
        <a:p>
          <a:pPr>
            <a:buFont typeface="Wingdings" panose="05000000000000000000" pitchFamily="2" charset="2"/>
            <a:buChar char="ü"/>
          </a:pPr>
          <a:r>
            <a:rPr kumimoji="1" lang="ja-JP" altLang="en-US" dirty="0"/>
            <a:t>懐古と同時に感情も思い出す</a:t>
          </a:r>
        </a:p>
      </dgm:t>
    </dgm:pt>
    <dgm:pt modelId="{79410DE8-7EE1-4A9E-A84C-96F7BCD5B7E4}" type="parTrans" cxnId="{246979B9-61D6-4758-A889-EB12B8C63B3F}">
      <dgm:prSet/>
      <dgm:spPr/>
      <dgm:t>
        <a:bodyPr/>
        <a:lstStyle/>
        <a:p>
          <a:endParaRPr kumimoji="1" lang="ja-JP" altLang="en-US"/>
        </a:p>
      </dgm:t>
    </dgm:pt>
    <dgm:pt modelId="{43E37B73-4AF3-4038-AD34-9C9BEB2DD5CD}" type="sibTrans" cxnId="{246979B9-61D6-4758-A889-EB12B8C63B3F}">
      <dgm:prSet/>
      <dgm:spPr/>
      <dgm:t>
        <a:bodyPr/>
        <a:lstStyle/>
        <a:p>
          <a:endParaRPr kumimoji="1" lang="ja-JP" altLang="en-US"/>
        </a:p>
      </dgm:t>
    </dgm:pt>
    <dgm:pt modelId="{4E0D1AD8-37C0-4C75-BCF2-582E7C694509}" type="pres">
      <dgm:prSet presAssocID="{D42181B8-A640-4549-A8F1-3A6051168986}" presName="cycle" presStyleCnt="0">
        <dgm:presLayoutVars>
          <dgm:dir/>
          <dgm:resizeHandles val="exact"/>
        </dgm:presLayoutVars>
      </dgm:prSet>
      <dgm:spPr/>
      <dgm:t>
        <a:bodyPr/>
        <a:lstStyle/>
        <a:p>
          <a:endParaRPr kumimoji="1" lang="ja-JP" altLang="en-US"/>
        </a:p>
      </dgm:t>
    </dgm:pt>
    <dgm:pt modelId="{853541BB-E642-468D-9BF5-BC66EECCF860}" type="pres">
      <dgm:prSet presAssocID="{4D4341D2-EBB9-45C6-A4B5-A3EA561877D2}" presName="node" presStyleLbl="node1" presStyleIdx="0" presStyleCnt="5" custScaleX="113969" custScaleY="144819">
        <dgm:presLayoutVars>
          <dgm:bulletEnabled val="1"/>
        </dgm:presLayoutVars>
      </dgm:prSet>
      <dgm:spPr/>
      <dgm:t>
        <a:bodyPr/>
        <a:lstStyle/>
        <a:p>
          <a:endParaRPr kumimoji="1" lang="ja-JP" altLang="en-US"/>
        </a:p>
      </dgm:t>
    </dgm:pt>
    <dgm:pt modelId="{0CCB93E6-0CBD-40AB-9B07-651E025382FA}" type="pres">
      <dgm:prSet presAssocID="{4D4341D2-EBB9-45C6-A4B5-A3EA561877D2}" presName="spNode" presStyleCnt="0"/>
      <dgm:spPr/>
    </dgm:pt>
    <dgm:pt modelId="{2A762975-F87A-491F-AFB6-31538B7C4BEC}" type="pres">
      <dgm:prSet presAssocID="{437239B5-9BC1-4CBC-8524-C327B4122BB2}" presName="sibTrans" presStyleLbl="sibTrans1D1" presStyleIdx="0" presStyleCnt="5"/>
      <dgm:spPr/>
      <dgm:t>
        <a:bodyPr/>
        <a:lstStyle/>
        <a:p>
          <a:endParaRPr kumimoji="1" lang="ja-JP" altLang="en-US"/>
        </a:p>
      </dgm:t>
    </dgm:pt>
    <dgm:pt modelId="{53E83BC8-E2E4-4266-AF1A-B512F33C2D12}" type="pres">
      <dgm:prSet presAssocID="{6F5BE5D5-43BC-4CBE-9076-6C37CFA831A9}" presName="node" presStyleLbl="node1" presStyleIdx="1" presStyleCnt="5" custScaleX="104367" custScaleY="147327">
        <dgm:presLayoutVars>
          <dgm:bulletEnabled val="1"/>
        </dgm:presLayoutVars>
      </dgm:prSet>
      <dgm:spPr/>
      <dgm:t>
        <a:bodyPr/>
        <a:lstStyle/>
        <a:p>
          <a:endParaRPr kumimoji="1" lang="ja-JP" altLang="en-US"/>
        </a:p>
      </dgm:t>
    </dgm:pt>
    <dgm:pt modelId="{35FF4F7A-3041-4F5C-B6E0-97161E74DB37}" type="pres">
      <dgm:prSet presAssocID="{6F5BE5D5-43BC-4CBE-9076-6C37CFA831A9}" presName="spNode" presStyleCnt="0"/>
      <dgm:spPr/>
    </dgm:pt>
    <dgm:pt modelId="{ABB8ADFF-04B6-46A8-AC87-35C3E5F63F57}" type="pres">
      <dgm:prSet presAssocID="{F174F6E4-4988-46AF-BB9A-811877C09DAD}" presName="sibTrans" presStyleLbl="sibTrans1D1" presStyleIdx="1" presStyleCnt="5"/>
      <dgm:spPr/>
      <dgm:t>
        <a:bodyPr/>
        <a:lstStyle/>
        <a:p>
          <a:endParaRPr kumimoji="1" lang="ja-JP" altLang="en-US"/>
        </a:p>
      </dgm:t>
    </dgm:pt>
    <dgm:pt modelId="{2521941E-E457-4FB9-9CB1-943F26125123}" type="pres">
      <dgm:prSet presAssocID="{6B8A1A04-B5E3-42D1-B43C-4966C6BE9EAB}" presName="node" presStyleLbl="node1" presStyleIdx="2" presStyleCnt="5" custScaleX="112786" custScaleY="144056">
        <dgm:presLayoutVars>
          <dgm:bulletEnabled val="1"/>
        </dgm:presLayoutVars>
      </dgm:prSet>
      <dgm:spPr/>
      <dgm:t>
        <a:bodyPr/>
        <a:lstStyle/>
        <a:p>
          <a:endParaRPr kumimoji="1" lang="ja-JP" altLang="en-US"/>
        </a:p>
      </dgm:t>
    </dgm:pt>
    <dgm:pt modelId="{8D90BF71-9FC5-4AB3-8784-88D11B6DAFFD}" type="pres">
      <dgm:prSet presAssocID="{6B8A1A04-B5E3-42D1-B43C-4966C6BE9EAB}" presName="spNode" presStyleCnt="0"/>
      <dgm:spPr/>
    </dgm:pt>
    <dgm:pt modelId="{9A805B16-04ED-45B6-AB86-A912D07327C6}" type="pres">
      <dgm:prSet presAssocID="{B13370CC-5DD1-48B7-AC51-B7E329A75609}" presName="sibTrans" presStyleLbl="sibTrans1D1" presStyleIdx="2" presStyleCnt="5"/>
      <dgm:spPr/>
      <dgm:t>
        <a:bodyPr/>
        <a:lstStyle/>
        <a:p>
          <a:endParaRPr kumimoji="1" lang="ja-JP" altLang="en-US"/>
        </a:p>
      </dgm:t>
    </dgm:pt>
    <dgm:pt modelId="{2D8A6520-B579-449C-9759-09B518736669}" type="pres">
      <dgm:prSet presAssocID="{4BBB8F59-EEEE-4BAA-AF55-BF1E053F8BFA}" presName="node" presStyleLbl="node1" presStyleIdx="3" presStyleCnt="5" custScaleX="105540" custScaleY="144056">
        <dgm:presLayoutVars>
          <dgm:bulletEnabled val="1"/>
        </dgm:presLayoutVars>
      </dgm:prSet>
      <dgm:spPr/>
      <dgm:t>
        <a:bodyPr/>
        <a:lstStyle/>
        <a:p>
          <a:endParaRPr kumimoji="1" lang="ja-JP" altLang="en-US"/>
        </a:p>
      </dgm:t>
    </dgm:pt>
    <dgm:pt modelId="{D6F7DFA5-E85C-4B8E-B122-EACC02384276}" type="pres">
      <dgm:prSet presAssocID="{4BBB8F59-EEEE-4BAA-AF55-BF1E053F8BFA}" presName="spNode" presStyleCnt="0"/>
      <dgm:spPr/>
    </dgm:pt>
    <dgm:pt modelId="{4AD81A2A-4516-45BC-98F9-8495D9C93F35}" type="pres">
      <dgm:prSet presAssocID="{58841854-19E5-4F29-AE10-BC74EFC35E7C}" presName="sibTrans" presStyleLbl="sibTrans1D1" presStyleIdx="3" presStyleCnt="5"/>
      <dgm:spPr/>
      <dgm:t>
        <a:bodyPr/>
        <a:lstStyle/>
        <a:p>
          <a:endParaRPr kumimoji="1" lang="ja-JP" altLang="en-US"/>
        </a:p>
      </dgm:t>
    </dgm:pt>
    <dgm:pt modelId="{98A8EF16-3296-4EBF-B51F-1F4257E1DD0A}" type="pres">
      <dgm:prSet presAssocID="{90D64461-A1D1-408B-96BA-8EF49BCC4C6D}" presName="node" presStyleLbl="node1" presStyleIdx="4" presStyleCnt="5" custScaleX="108547" custScaleY="141082">
        <dgm:presLayoutVars>
          <dgm:bulletEnabled val="1"/>
        </dgm:presLayoutVars>
      </dgm:prSet>
      <dgm:spPr/>
      <dgm:t>
        <a:bodyPr/>
        <a:lstStyle/>
        <a:p>
          <a:endParaRPr kumimoji="1" lang="ja-JP" altLang="en-US"/>
        </a:p>
      </dgm:t>
    </dgm:pt>
    <dgm:pt modelId="{721BBF70-4E79-4E7B-9EBB-821238BFF6AB}" type="pres">
      <dgm:prSet presAssocID="{90D64461-A1D1-408B-96BA-8EF49BCC4C6D}" presName="spNode" presStyleCnt="0"/>
      <dgm:spPr/>
    </dgm:pt>
    <dgm:pt modelId="{37C1178D-E5F3-41D4-9E50-48D94AE0EEA8}" type="pres">
      <dgm:prSet presAssocID="{43E37B73-4AF3-4038-AD34-9C9BEB2DD5CD}" presName="sibTrans" presStyleLbl="sibTrans1D1" presStyleIdx="4" presStyleCnt="5"/>
      <dgm:spPr/>
      <dgm:t>
        <a:bodyPr/>
        <a:lstStyle/>
        <a:p>
          <a:endParaRPr kumimoji="1" lang="ja-JP" altLang="en-US"/>
        </a:p>
      </dgm:t>
    </dgm:pt>
  </dgm:ptLst>
  <dgm:cxnLst>
    <dgm:cxn modelId="{959596A7-F3FC-4365-B463-0FBFF3C965EB}" type="presOf" srcId="{58841854-19E5-4F29-AE10-BC74EFC35E7C}" destId="{4AD81A2A-4516-45BC-98F9-8495D9C93F35}" srcOrd="0" destOrd="0" presId="urn:microsoft.com/office/officeart/2005/8/layout/cycle6"/>
    <dgm:cxn modelId="{99929756-5594-433E-A835-F0C443E753D6}" type="presOf" srcId="{F174F6E4-4988-46AF-BB9A-811877C09DAD}" destId="{ABB8ADFF-04B6-46A8-AC87-35C3E5F63F57}" srcOrd="0" destOrd="0" presId="urn:microsoft.com/office/officeart/2005/8/layout/cycle6"/>
    <dgm:cxn modelId="{C965AC86-4436-4F47-9642-2E2403403B31}" type="presOf" srcId="{6F5BE5D5-43BC-4CBE-9076-6C37CFA831A9}" destId="{53E83BC8-E2E4-4266-AF1A-B512F33C2D12}" srcOrd="0" destOrd="0" presId="urn:microsoft.com/office/officeart/2005/8/layout/cycle6"/>
    <dgm:cxn modelId="{01F5CD34-CEF2-4F73-A4F9-B43E69D65B7F}" type="presOf" srcId="{4BBB8F59-EEEE-4BAA-AF55-BF1E053F8BFA}" destId="{2D8A6520-B579-449C-9759-09B518736669}" srcOrd="0" destOrd="0" presId="urn:microsoft.com/office/officeart/2005/8/layout/cycle6"/>
    <dgm:cxn modelId="{D09C4C82-18B3-43A4-BD13-0A9AA871B72B}" type="presOf" srcId="{43E37B73-4AF3-4038-AD34-9C9BEB2DD5CD}" destId="{37C1178D-E5F3-41D4-9E50-48D94AE0EEA8}" srcOrd="0" destOrd="0" presId="urn:microsoft.com/office/officeart/2005/8/layout/cycle6"/>
    <dgm:cxn modelId="{99482930-B711-4086-836C-34DF62E7A4EB}" srcId="{D42181B8-A640-4549-A8F1-3A6051168986}" destId="{4D4341D2-EBB9-45C6-A4B5-A3EA561877D2}" srcOrd="0" destOrd="0" parTransId="{8E10E1B6-FDD0-408C-9192-915D8E128FDE}" sibTransId="{437239B5-9BC1-4CBC-8524-C327B4122BB2}"/>
    <dgm:cxn modelId="{254DE146-5992-42F8-A874-D362545B6A17}" type="presOf" srcId="{90D64461-A1D1-408B-96BA-8EF49BCC4C6D}" destId="{98A8EF16-3296-4EBF-B51F-1F4257E1DD0A}" srcOrd="0" destOrd="0" presId="urn:microsoft.com/office/officeart/2005/8/layout/cycle6"/>
    <dgm:cxn modelId="{2E99E0B8-30AE-4DA1-B824-421FE615D0DC}" srcId="{D42181B8-A640-4549-A8F1-3A6051168986}" destId="{6B8A1A04-B5E3-42D1-B43C-4966C6BE9EAB}" srcOrd="2" destOrd="0" parTransId="{EBC10EE3-8C6A-40A9-B98C-40BA4A943108}" sibTransId="{B13370CC-5DD1-48B7-AC51-B7E329A75609}"/>
    <dgm:cxn modelId="{1CEC9E89-AD18-497E-967A-E77BAEC7C20F}" type="presOf" srcId="{D42181B8-A640-4549-A8F1-3A6051168986}" destId="{4E0D1AD8-37C0-4C75-BCF2-582E7C694509}" srcOrd="0" destOrd="0" presId="urn:microsoft.com/office/officeart/2005/8/layout/cycle6"/>
    <dgm:cxn modelId="{E78F2DE6-7478-46C5-AA6D-5C390EB8B757}" type="presOf" srcId="{4D4341D2-EBB9-45C6-A4B5-A3EA561877D2}" destId="{853541BB-E642-468D-9BF5-BC66EECCF860}" srcOrd="0" destOrd="0" presId="urn:microsoft.com/office/officeart/2005/8/layout/cycle6"/>
    <dgm:cxn modelId="{52CEF530-DC52-430D-BA7B-7792E03D1DD8}" srcId="{D42181B8-A640-4549-A8F1-3A6051168986}" destId="{6F5BE5D5-43BC-4CBE-9076-6C37CFA831A9}" srcOrd="1" destOrd="0" parTransId="{A9A00B79-0BFB-4DB8-8FC2-486A24F23E42}" sibTransId="{F174F6E4-4988-46AF-BB9A-811877C09DAD}"/>
    <dgm:cxn modelId="{246979B9-61D6-4758-A889-EB12B8C63B3F}" srcId="{D42181B8-A640-4549-A8F1-3A6051168986}" destId="{90D64461-A1D1-408B-96BA-8EF49BCC4C6D}" srcOrd="4" destOrd="0" parTransId="{79410DE8-7EE1-4A9E-A84C-96F7BCD5B7E4}" sibTransId="{43E37B73-4AF3-4038-AD34-9C9BEB2DD5CD}"/>
    <dgm:cxn modelId="{D7DA2992-0338-40D8-84A1-0199893622B6}" type="presOf" srcId="{6B8A1A04-B5E3-42D1-B43C-4966C6BE9EAB}" destId="{2521941E-E457-4FB9-9CB1-943F26125123}" srcOrd="0" destOrd="0" presId="urn:microsoft.com/office/officeart/2005/8/layout/cycle6"/>
    <dgm:cxn modelId="{7DAA5F74-5BE6-4F21-A458-6F5A39A1D703}" type="presOf" srcId="{437239B5-9BC1-4CBC-8524-C327B4122BB2}" destId="{2A762975-F87A-491F-AFB6-31538B7C4BEC}" srcOrd="0" destOrd="0" presId="urn:microsoft.com/office/officeart/2005/8/layout/cycle6"/>
    <dgm:cxn modelId="{1E93862A-6907-4F58-9BF0-2ADAC9432252}" srcId="{D42181B8-A640-4549-A8F1-3A6051168986}" destId="{4BBB8F59-EEEE-4BAA-AF55-BF1E053F8BFA}" srcOrd="3" destOrd="0" parTransId="{449B5693-2EE1-47B7-B26D-DA8706054CAB}" sibTransId="{58841854-19E5-4F29-AE10-BC74EFC35E7C}"/>
    <dgm:cxn modelId="{A89704BA-B9A6-4DFE-9A02-DFE588FEDCC4}" type="presOf" srcId="{B13370CC-5DD1-48B7-AC51-B7E329A75609}" destId="{9A805B16-04ED-45B6-AB86-A912D07327C6}" srcOrd="0" destOrd="0" presId="urn:microsoft.com/office/officeart/2005/8/layout/cycle6"/>
    <dgm:cxn modelId="{10448294-63C7-4F34-8AC1-8FC944326467}" type="presParOf" srcId="{4E0D1AD8-37C0-4C75-BCF2-582E7C694509}" destId="{853541BB-E642-468D-9BF5-BC66EECCF860}" srcOrd="0" destOrd="0" presId="urn:microsoft.com/office/officeart/2005/8/layout/cycle6"/>
    <dgm:cxn modelId="{F9BC68AC-BABF-459E-B69C-41243DA79EAC}" type="presParOf" srcId="{4E0D1AD8-37C0-4C75-BCF2-582E7C694509}" destId="{0CCB93E6-0CBD-40AB-9B07-651E025382FA}" srcOrd="1" destOrd="0" presId="urn:microsoft.com/office/officeart/2005/8/layout/cycle6"/>
    <dgm:cxn modelId="{4D5AC9C3-2426-4DA9-B3F3-D5953480F188}" type="presParOf" srcId="{4E0D1AD8-37C0-4C75-BCF2-582E7C694509}" destId="{2A762975-F87A-491F-AFB6-31538B7C4BEC}" srcOrd="2" destOrd="0" presId="urn:microsoft.com/office/officeart/2005/8/layout/cycle6"/>
    <dgm:cxn modelId="{93FBBF8B-6E59-4E2B-A5AB-5280A03473A8}" type="presParOf" srcId="{4E0D1AD8-37C0-4C75-BCF2-582E7C694509}" destId="{53E83BC8-E2E4-4266-AF1A-B512F33C2D12}" srcOrd="3" destOrd="0" presId="urn:microsoft.com/office/officeart/2005/8/layout/cycle6"/>
    <dgm:cxn modelId="{04EBC0E2-68F7-4A10-9A2B-C9516C4A4362}" type="presParOf" srcId="{4E0D1AD8-37C0-4C75-BCF2-582E7C694509}" destId="{35FF4F7A-3041-4F5C-B6E0-97161E74DB37}" srcOrd="4" destOrd="0" presId="urn:microsoft.com/office/officeart/2005/8/layout/cycle6"/>
    <dgm:cxn modelId="{076BA8BF-317B-44AD-91C5-4F0FE7CACE3A}" type="presParOf" srcId="{4E0D1AD8-37C0-4C75-BCF2-582E7C694509}" destId="{ABB8ADFF-04B6-46A8-AC87-35C3E5F63F57}" srcOrd="5" destOrd="0" presId="urn:microsoft.com/office/officeart/2005/8/layout/cycle6"/>
    <dgm:cxn modelId="{AB648A1D-9C81-411B-B861-CFEB842D3805}" type="presParOf" srcId="{4E0D1AD8-37C0-4C75-BCF2-582E7C694509}" destId="{2521941E-E457-4FB9-9CB1-943F26125123}" srcOrd="6" destOrd="0" presId="urn:microsoft.com/office/officeart/2005/8/layout/cycle6"/>
    <dgm:cxn modelId="{BAB17C49-89DB-4DC1-83A9-7265277FBA19}" type="presParOf" srcId="{4E0D1AD8-37C0-4C75-BCF2-582E7C694509}" destId="{8D90BF71-9FC5-4AB3-8784-88D11B6DAFFD}" srcOrd="7" destOrd="0" presId="urn:microsoft.com/office/officeart/2005/8/layout/cycle6"/>
    <dgm:cxn modelId="{96E1BF89-7E2A-4516-81E2-846F524343A0}" type="presParOf" srcId="{4E0D1AD8-37C0-4C75-BCF2-582E7C694509}" destId="{9A805B16-04ED-45B6-AB86-A912D07327C6}" srcOrd="8" destOrd="0" presId="urn:microsoft.com/office/officeart/2005/8/layout/cycle6"/>
    <dgm:cxn modelId="{668AA7F0-EA5B-48A2-8284-0E8F0AEC9403}" type="presParOf" srcId="{4E0D1AD8-37C0-4C75-BCF2-582E7C694509}" destId="{2D8A6520-B579-449C-9759-09B518736669}" srcOrd="9" destOrd="0" presId="urn:microsoft.com/office/officeart/2005/8/layout/cycle6"/>
    <dgm:cxn modelId="{8CFC5977-AC23-47A1-BFD9-83EAFD68D102}" type="presParOf" srcId="{4E0D1AD8-37C0-4C75-BCF2-582E7C694509}" destId="{D6F7DFA5-E85C-4B8E-B122-EACC02384276}" srcOrd="10" destOrd="0" presId="urn:microsoft.com/office/officeart/2005/8/layout/cycle6"/>
    <dgm:cxn modelId="{9A0D604D-A643-4407-BD49-48F642B57BF4}" type="presParOf" srcId="{4E0D1AD8-37C0-4C75-BCF2-582E7C694509}" destId="{4AD81A2A-4516-45BC-98F9-8495D9C93F35}" srcOrd="11" destOrd="0" presId="urn:microsoft.com/office/officeart/2005/8/layout/cycle6"/>
    <dgm:cxn modelId="{2D0C136C-EAF8-42F3-886E-D16614BE7D82}" type="presParOf" srcId="{4E0D1AD8-37C0-4C75-BCF2-582E7C694509}" destId="{98A8EF16-3296-4EBF-B51F-1F4257E1DD0A}" srcOrd="12" destOrd="0" presId="urn:microsoft.com/office/officeart/2005/8/layout/cycle6"/>
    <dgm:cxn modelId="{1523588C-8E75-49CD-A9AF-67CC6EC469AC}" type="presParOf" srcId="{4E0D1AD8-37C0-4C75-BCF2-582E7C694509}" destId="{721BBF70-4E79-4E7B-9EBB-821238BFF6AB}" srcOrd="13" destOrd="0" presId="urn:microsoft.com/office/officeart/2005/8/layout/cycle6"/>
    <dgm:cxn modelId="{1FF2DE30-3C82-4051-AC9E-372195BDC5A7}" type="presParOf" srcId="{4E0D1AD8-37C0-4C75-BCF2-582E7C694509}" destId="{37C1178D-E5F3-41D4-9E50-48D94AE0EEA8}" srcOrd="14" destOrd="0" presId="urn:microsoft.com/office/officeart/2005/8/layout/cycle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3541BB-E642-468D-9BF5-BC66EECCF860}">
      <dsp:nvSpPr>
        <dsp:cNvPr id="0" name=""/>
        <dsp:cNvSpPr/>
      </dsp:nvSpPr>
      <dsp:spPr>
        <a:xfrm>
          <a:off x="2633976" y="-201071"/>
          <a:ext cx="1899194" cy="15686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buFont typeface="Wingdings" panose="05000000000000000000" pitchFamily="2" charset="2"/>
            <a:buChar char="ü"/>
          </a:pPr>
          <a:r>
            <a:rPr kumimoji="1" lang="ja-JP" altLang="en-US" sz="1700" kern="1200" dirty="0"/>
            <a:t>復刻商品によって思い出がよみがえる</a:t>
          </a:r>
        </a:p>
      </dsp:txBody>
      <dsp:txXfrm>
        <a:off x="2710550" y="-124497"/>
        <a:ext cx="1746046" cy="1415486"/>
      </dsp:txXfrm>
    </dsp:sp>
    <dsp:sp modelId="{2A762975-F87A-491F-AFB6-31538B7C4BEC}">
      <dsp:nvSpPr>
        <dsp:cNvPr id="0" name=""/>
        <dsp:cNvSpPr/>
      </dsp:nvSpPr>
      <dsp:spPr>
        <a:xfrm>
          <a:off x="1420808" y="583245"/>
          <a:ext cx="4325530" cy="4325530"/>
        </a:xfrm>
        <a:custGeom>
          <a:avLst/>
          <a:gdLst/>
          <a:ahLst/>
          <a:cxnLst/>
          <a:rect l="0" t="0" r="0" b="0"/>
          <a:pathLst>
            <a:path>
              <a:moveTo>
                <a:pt x="3119529" y="223137"/>
              </a:moveTo>
              <a:arcTo wR="2162765" hR="2162765" stAng="17775350" swAng="1250974"/>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3E83BC8-E2E4-4266-AF1A-B512F33C2D12}">
      <dsp:nvSpPr>
        <dsp:cNvPr id="0" name=""/>
        <dsp:cNvSpPr/>
      </dsp:nvSpPr>
      <dsp:spPr>
        <a:xfrm>
          <a:off x="4770893" y="1279779"/>
          <a:ext cx="1739185" cy="1595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buFont typeface="Wingdings" panose="05000000000000000000" pitchFamily="2" charset="2"/>
            <a:buChar char="ü"/>
          </a:pPr>
          <a:r>
            <a:rPr kumimoji="1" lang="ja-JP" altLang="en-US" sz="1700" kern="1200" dirty="0"/>
            <a:t>復刻商品はその思い出を介した話題を誘発する</a:t>
          </a:r>
        </a:p>
      </dsp:txBody>
      <dsp:txXfrm>
        <a:off x="4848794" y="1357680"/>
        <a:ext cx="1583383" cy="1439998"/>
      </dsp:txXfrm>
    </dsp:sp>
    <dsp:sp modelId="{ABB8ADFF-04B6-46A8-AC87-35C3E5F63F57}">
      <dsp:nvSpPr>
        <dsp:cNvPr id="0" name=""/>
        <dsp:cNvSpPr/>
      </dsp:nvSpPr>
      <dsp:spPr>
        <a:xfrm>
          <a:off x="1420808" y="583245"/>
          <a:ext cx="4325530" cy="4325530"/>
        </a:xfrm>
        <a:custGeom>
          <a:avLst/>
          <a:gdLst/>
          <a:ahLst/>
          <a:cxnLst/>
          <a:rect l="0" t="0" r="0" b="0"/>
          <a:pathLst>
            <a:path>
              <a:moveTo>
                <a:pt x="4321107" y="2301014"/>
              </a:moveTo>
              <a:arcTo wR="2162765" hR="2162765" stAng="219899" swAng="1364287"/>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521941E-E457-4FB9-9CB1-943F26125123}">
      <dsp:nvSpPr>
        <dsp:cNvPr id="0" name=""/>
        <dsp:cNvSpPr/>
      </dsp:nvSpPr>
      <dsp:spPr>
        <a:xfrm>
          <a:off x="3915074" y="3715539"/>
          <a:ext cx="1879481" cy="156036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buFont typeface="Wingdings" panose="05000000000000000000" pitchFamily="2" charset="2"/>
            <a:buChar char="ü"/>
          </a:pPr>
          <a:r>
            <a:rPr kumimoji="1" lang="ja-JP" altLang="en-US" sz="1700" kern="1200" dirty="0"/>
            <a:t>思い出を介した会話は同窓会など同世代の仲間と話される</a:t>
          </a:r>
        </a:p>
      </dsp:txBody>
      <dsp:txXfrm>
        <a:off x="3991245" y="3791710"/>
        <a:ext cx="1727139" cy="1408027"/>
      </dsp:txXfrm>
    </dsp:sp>
    <dsp:sp modelId="{9A805B16-04ED-45B6-AB86-A912D07327C6}">
      <dsp:nvSpPr>
        <dsp:cNvPr id="0" name=""/>
        <dsp:cNvSpPr/>
      </dsp:nvSpPr>
      <dsp:spPr>
        <a:xfrm>
          <a:off x="1420808" y="583245"/>
          <a:ext cx="4325530" cy="4325530"/>
        </a:xfrm>
        <a:custGeom>
          <a:avLst/>
          <a:gdLst/>
          <a:ahLst/>
          <a:cxnLst/>
          <a:rect l="0" t="0" r="0" b="0"/>
          <a:pathLst>
            <a:path>
              <a:moveTo>
                <a:pt x="2487115" y="4301070"/>
              </a:moveTo>
              <a:arcTo wR="2162765" hR="2162765" stAng="4882488" swAng="1132363"/>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D8A6520-B579-449C-9759-09B518736669}">
      <dsp:nvSpPr>
        <dsp:cNvPr id="0" name=""/>
        <dsp:cNvSpPr/>
      </dsp:nvSpPr>
      <dsp:spPr>
        <a:xfrm>
          <a:off x="1432965" y="3715539"/>
          <a:ext cx="1758732" cy="156036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buFont typeface="Wingdings" panose="05000000000000000000" pitchFamily="2" charset="2"/>
            <a:buChar char="ü"/>
          </a:pPr>
          <a:r>
            <a:rPr kumimoji="1" lang="ja-JP" altLang="en-US" sz="1700" kern="1200" dirty="0"/>
            <a:t>同世代の仲間との会話で昔を懐古する</a:t>
          </a:r>
        </a:p>
      </dsp:txBody>
      <dsp:txXfrm>
        <a:off x="1509136" y="3791710"/>
        <a:ext cx="1606390" cy="1408027"/>
      </dsp:txXfrm>
    </dsp:sp>
    <dsp:sp modelId="{4AD81A2A-4516-45BC-98F9-8495D9C93F35}">
      <dsp:nvSpPr>
        <dsp:cNvPr id="0" name=""/>
        <dsp:cNvSpPr/>
      </dsp:nvSpPr>
      <dsp:spPr>
        <a:xfrm>
          <a:off x="1420808" y="583245"/>
          <a:ext cx="4325530" cy="4325530"/>
        </a:xfrm>
        <a:custGeom>
          <a:avLst/>
          <a:gdLst/>
          <a:ahLst/>
          <a:cxnLst/>
          <a:rect l="0" t="0" r="0" b="0"/>
          <a:pathLst>
            <a:path>
              <a:moveTo>
                <a:pt x="225455" y="3124215"/>
              </a:moveTo>
              <a:arcTo wR="2162765" hR="2162765" stAng="9216340" swAng="1417068"/>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8A8EF16-3296-4EBF-B51F-1F4257E1DD0A}">
      <dsp:nvSpPr>
        <dsp:cNvPr id="0" name=""/>
        <dsp:cNvSpPr/>
      </dsp:nvSpPr>
      <dsp:spPr>
        <a:xfrm>
          <a:off x="622240" y="1313601"/>
          <a:ext cx="1808842" cy="152815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buFont typeface="Wingdings" panose="05000000000000000000" pitchFamily="2" charset="2"/>
            <a:buChar char="ü"/>
          </a:pPr>
          <a:r>
            <a:rPr kumimoji="1" lang="ja-JP" altLang="en-US" sz="1700" kern="1200" dirty="0"/>
            <a:t>懐古と同時に感情も思い出す</a:t>
          </a:r>
        </a:p>
      </dsp:txBody>
      <dsp:txXfrm>
        <a:off x="696838" y="1388199"/>
        <a:ext cx="1659646" cy="1378960"/>
      </dsp:txXfrm>
    </dsp:sp>
    <dsp:sp modelId="{37C1178D-E5F3-41D4-9E50-48D94AE0EEA8}">
      <dsp:nvSpPr>
        <dsp:cNvPr id="0" name=""/>
        <dsp:cNvSpPr/>
      </dsp:nvSpPr>
      <dsp:spPr>
        <a:xfrm>
          <a:off x="1420808" y="583245"/>
          <a:ext cx="4325530" cy="4325530"/>
        </a:xfrm>
        <a:custGeom>
          <a:avLst/>
          <a:gdLst/>
          <a:ahLst/>
          <a:cxnLst/>
          <a:rect l="0" t="0" r="0" b="0"/>
          <a:pathLst>
            <a:path>
              <a:moveTo>
                <a:pt x="547942" y="724049"/>
              </a:moveTo>
              <a:arcTo wR="2162765" hR="2162765" stAng="13301954" swAng="1321985"/>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 xmlns:a16="http://schemas.microsoft.com/office/drawing/2014/main" id="{FA918B5B-796D-4A4B-9B3A-E7A9AB9CCAE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kumimoji="1" lang="ja-JP" altLang="en-US"/>
              <a:t>１</a:t>
            </a:r>
          </a:p>
        </p:txBody>
      </p:sp>
      <p:sp>
        <p:nvSpPr>
          <p:cNvPr id="3" name="日付プレースホルダー 2">
            <a:extLst>
              <a:ext uri="{FF2B5EF4-FFF2-40B4-BE49-F238E27FC236}">
                <a16:creationId xmlns="" xmlns:a16="http://schemas.microsoft.com/office/drawing/2014/main" id="{3C2EA6B1-6C43-4D70-B7EB-CE583B337A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C4CB4CB-93DE-4E05-9989-6A28B056372D}" type="datetimeFigureOut">
              <a:rPr kumimoji="1" lang="ja-JP" altLang="en-US" smtClean="0"/>
              <a:t>17/12/12</a:t>
            </a:fld>
            <a:endParaRPr kumimoji="1" lang="ja-JP" altLang="en-US"/>
          </a:p>
        </p:txBody>
      </p:sp>
      <p:sp>
        <p:nvSpPr>
          <p:cNvPr id="4" name="フッター プレースホルダー 3">
            <a:extLst>
              <a:ext uri="{FF2B5EF4-FFF2-40B4-BE49-F238E27FC236}">
                <a16:creationId xmlns="" xmlns:a16="http://schemas.microsoft.com/office/drawing/2014/main" id="{FEDAEFB4-372A-466C-A689-9BCB1C9CE4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 xmlns:a16="http://schemas.microsoft.com/office/drawing/2014/main" id="{37045DC4-0401-4D01-AB00-1801178A13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BBB0D1-3EA6-4AF8-BF67-440C2882D5AD}" type="slidenum">
              <a:rPr kumimoji="1" lang="ja-JP" altLang="en-US" smtClean="0"/>
              <a:t>‹#›</a:t>
            </a:fld>
            <a:endParaRPr kumimoji="1" lang="ja-JP" altLang="en-US"/>
          </a:p>
        </p:txBody>
      </p:sp>
    </p:spTree>
    <p:extLst>
      <p:ext uri="{BB962C8B-B14F-4D97-AF65-F5344CB8AC3E}">
        <p14:creationId xmlns:p14="http://schemas.microsoft.com/office/powerpoint/2010/main" val="240503719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kumimoji="1" lang="ja-JP" altLang="en-US"/>
              <a:t>１</a:t>
            </a:r>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9831F-AF11-A64E-90BD-F9DFAB500563}" type="datetimeFigureOut">
              <a:rPr kumimoji="1" lang="ja-JP" altLang="en-US" smtClean="0"/>
              <a:t>17/12/12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4D176F-7EC2-8D46-B100-E779E27A8157}" type="slidenum">
              <a:rPr kumimoji="1" lang="ja-JP" altLang="en-US" smtClean="0"/>
              <a:t>‹#›</a:t>
            </a:fld>
            <a:endParaRPr kumimoji="1" lang="ja-JP" altLang="en-US"/>
          </a:p>
        </p:txBody>
      </p:sp>
    </p:spTree>
    <p:extLst>
      <p:ext uri="{BB962C8B-B14F-4D97-AF65-F5344CB8AC3E}">
        <p14:creationId xmlns:p14="http://schemas.microsoft.com/office/powerpoint/2010/main" val="198638310"/>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1</a:t>
            </a:fld>
            <a:endParaRPr kumimoji="1" lang="ja-JP" altLang="en-US"/>
          </a:p>
        </p:txBody>
      </p:sp>
    </p:spTree>
    <p:extLst>
      <p:ext uri="{BB962C8B-B14F-4D97-AF65-F5344CB8AC3E}">
        <p14:creationId xmlns:p14="http://schemas.microsoft.com/office/powerpoint/2010/main" val="3184598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32</a:t>
            </a:fld>
            <a:endParaRPr kumimoji="1" lang="ja-JP" altLang="en-US"/>
          </a:p>
        </p:txBody>
      </p:sp>
    </p:spTree>
    <p:extLst>
      <p:ext uri="{BB962C8B-B14F-4D97-AF65-F5344CB8AC3E}">
        <p14:creationId xmlns:p14="http://schemas.microsoft.com/office/powerpoint/2010/main" val="2867290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34</a:t>
            </a:fld>
            <a:endParaRPr kumimoji="1" lang="ja-JP" altLang="en-US"/>
          </a:p>
        </p:txBody>
      </p:sp>
    </p:spTree>
    <p:extLst>
      <p:ext uri="{BB962C8B-B14F-4D97-AF65-F5344CB8AC3E}">
        <p14:creationId xmlns:p14="http://schemas.microsoft.com/office/powerpoint/2010/main" val="786132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35</a:t>
            </a:fld>
            <a:endParaRPr kumimoji="1" lang="ja-JP" altLang="en-US"/>
          </a:p>
        </p:txBody>
      </p:sp>
    </p:spTree>
    <p:extLst>
      <p:ext uri="{BB962C8B-B14F-4D97-AF65-F5344CB8AC3E}">
        <p14:creationId xmlns:p14="http://schemas.microsoft.com/office/powerpoint/2010/main" val="825334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36</a:t>
            </a:fld>
            <a:endParaRPr kumimoji="1" lang="ja-JP" altLang="en-US"/>
          </a:p>
        </p:txBody>
      </p:sp>
    </p:spTree>
    <p:extLst>
      <p:ext uri="{BB962C8B-B14F-4D97-AF65-F5344CB8AC3E}">
        <p14:creationId xmlns:p14="http://schemas.microsoft.com/office/powerpoint/2010/main" val="825334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37</a:t>
            </a:fld>
            <a:endParaRPr kumimoji="1" lang="ja-JP" altLang="en-US"/>
          </a:p>
        </p:txBody>
      </p:sp>
    </p:spTree>
    <p:extLst>
      <p:ext uri="{BB962C8B-B14F-4D97-AF65-F5344CB8AC3E}">
        <p14:creationId xmlns:p14="http://schemas.microsoft.com/office/powerpoint/2010/main" val="4177192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38</a:t>
            </a:fld>
            <a:endParaRPr kumimoji="1" lang="ja-JP" altLang="en-US"/>
          </a:p>
        </p:txBody>
      </p:sp>
    </p:spTree>
    <p:extLst>
      <p:ext uri="{BB962C8B-B14F-4D97-AF65-F5344CB8AC3E}">
        <p14:creationId xmlns:p14="http://schemas.microsoft.com/office/powerpoint/2010/main" val="4177192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39</a:t>
            </a:fld>
            <a:endParaRPr kumimoji="1" lang="ja-JP" altLang="en-US"/>
          </a:p>
        </p:txBody>
      </p:sp>
    </p:spTree>
    <p:extLst>
      <p:ext uri="{BB962C8B-B14F-4D97-AF65-F5344CB8AC3E}">
        <p14:creationId xmlns:p14="http://schemas.microsoft.com/office/powerpoint/2010/main" val="118681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4</a:t>
            </a:fld>
            <a:endParaRPr kumimoji="1" lang="ja-JP" altLang="en-US"/>
          </a:p>
        </p:txBody>
      </p:sp>
    </p:spTree>
    <p:extLst>
      <p:ext uri="{BB962C8B-B14F-4D97-AF65-F5344CB8AC3E}">
        <p14:creationId xmlns:p14="http://schemas.microsoft.com/office/powerpoint/2010/main" val="2287400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5</a:t>
            </a:fld>
            <a:endParaRPr kumimoji="1" lang="ja-JP" altLang="en-US"/>
          </a:p>
        </p:txBody>
      </p:sp>
    </p:spTree>
    <p:extLst>
      <p:ext uri="{BB962C8B-B14F-4D97-AF65-F5344CB8AC3E}">
        <p14:creationId xmlns:p14="http://schemas.microsoft.com/office/powerpoint/2010/main" val="1763152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復刻商品＝起爆剤</a:t>
            </a:r>
            <a:endParaRPr kumimoji="1" lang="en-US" altLang="ja-JP" dirty="0"/>
          </a:p>
          <a:p>
            <a:r>
              <a:rPr kumimoji="1" lang="ja-JP" altLang="en-US" dirty="0"/>
              <a:t>復刻商品の効果について研究されていない</a:t>
            </a:r>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12</a:t>
            </a:fld>
            <a:endParaRPr kumimoji="1" lang="ja-JP" altLang="en-US"/>
          </a:p>
        </p:txBody>
      </p:sp>
    </p:spTree>
    <p:extLst>
      <p:ext uri="{BB962C8B-B14F-4D97-AF65-F5344CB8AC3E}">
        <p14:creationId xmlns:p14="http://schemas.microsoft.com/office/powerpoint/2010/main" val="3715196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24</a:t>
            </a:fld>
            <a:endParaRPr kumimoji="1" lang="ja-JP" altLang="en-US"/>
          </a:p>
        </p:txBody>
      </p:sp>
    </p:spTree>
    <p:extLst>
      <p:ext uri="{BB962C8B-B14F-4D97-AF65-F5344CB8AC3E}">
        <p14:creationId xmlns:p14="http://schemas.microsoft.com/office/powerpoint/2010/main" val="2050995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dirty="0"/>
              <a:t>子どもへのマーケティングの倫理的側面について、</a:t>
            </a:r>
            <a:r>
              <a:rPr kumimoji="1" lang="ja-JP" altLang="en-US" dirty="0"/>
              <a:t>日本では</a:t>
            </a:r>
            <a:r>
              <a:rPr lang="ja-JP" altLang="en-US" dirty="0"/>
              <a:t>、こうした議論はまだ遅れているといえるかもしれない</a:t>
            </a:r>
            <a:endParaRPr kumimoji="1" lang="en-US" altLang="ja-JP" dirty="0"/>
          </a:p>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25</a:t>
            </a:fld>
            <a:endParaRPr kumimoji="1" lang="ja-JP" altLang="en-US"/>
          </a:p>
        </p:txBody>
      </p:sp>
    </p:spTree>
    <p:extLst>
      <p:ext uri="{BB962C8B-B14F-4D97-AF65-F5344CB8AC3E}">
        <p14:creationId xmlns:p14="http://schemas.microsoft.com/office/powerpoint/2010/main" val="2489042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27</a:t>
            </a:fld>
            <a:endParaRPr kumimoji="1" lang="ja-JP" altLang="en-US"/>
          </a:p>
        </p:txBody>
      </p:sp>
    </p:spTree>
    <p:extLst>
      <p:ext uri="{BB962C8B-B14F-4D97-AF65-F5344CB8AC3E}">
        <p14:creationId xmlns:p14="http://schemas.microsoft.com/office/powerpoint/2010/main" val="3599031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28</a:t>
            </a:fld>
            <a:endParaRPr kumimoji="1" lang="ja-JP" altLang="en-US"/>
          </a:p>
        </p:txBody>
      </p:sp>
    </p:spTree>
    <p:extLst>
      <p:ext uri="{BB962C8B-B14F-4D97-AF65-F5344CB8AC3E}">
        <p14:creationId xmlns:p14="http://schemas.microsoft.com/office/powerpoint/2010/main" val="2030247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a:t>１</a:t>
            </a:r>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29</a:t>
            </a:fld>
            <a:endParaRPr kumimoji="1" lang="ja-JP" altLang="en-US"/>
          </a:p>
        </p:txBody>
      </p:sp>
    </p:spTree>
    <p:extLst>
      <p:ext uri="{BB962C8B-B14F-4D97-AF65-F5344CB8AC3E}">
        <p14:creationId xmlns:p14="http://schemas.microsoft.com/office/powerpoint/2010/main" val="1896113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2308"/>
            <a:ext cx="9144000" cy="6860308"/>
            <a:chOff x="0" y="-2308"/>
            <a:chExt cx="9144000" cy="6860308"/>
          </a:xfrm>
        </p:grpSpPr>
        <p:sp>
          <p:nvSpPr>
            <p:cNvPr id="8" name="Rectangle 7"/>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866441" y="2222624"/>
            <a:ext cx="5917679" cy="2554758"/>
          </a:xfrm>
        </p:spPr>
        <p:txBody>
          <a:bodyPr anchor="b"/>
          <a:lstStyle>
            <a:lvl1pPr>
              <a:defRPr sz="4800"/>
            </a:lvl1pPr>
          </a:lstStyle>
          <a:p>
            <a:r>
              <a:rPr lang="ja-JP" altLang="en-US"/>
              <a:t>マスター タイトルの書式設定</a:t>
            </a:r>
            <a:endParaRPr lang="en-US" dirty="0"/>
          </a:p>
        </p:txBody>
      </p:sp>
      <p:sp>
        <p:nvSpPr>
          <p:cNvPr id="3" name="Subtitle 2"/>
          <p:cNvSpPr>
            <a:spLocks noGrp="1"/>
          </p:cNvSpPr>
          <p:nvPr>
            <p:ph type="subTitle" idx="1"/>
          </p:nvPr>
        </p:nvSpPr>
        <p:spPr>
          <a:xfrm>
            <a:off x="866441" y="4777380"/>
            <a:ext cx="5917679"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rot="5400000">
            <a:off x="7500385" y="1828799"/>
            <a:ext cx="990599" cy="228659"/>
          </a:xfrm>
        </p:spPr>
        <p:txBody>
          <a:bodyPr anchor="t" anchorCtr="0"/>
          <a:lstStyle>
            <a:lvl1pPr algn="l">
              <a:defRPr b="0" i="0">
                <a:solidFill>
                  <a:schemeClr val="bg1"/>
                </a:solidFill>
              </a:defRPr>
            </a:lvl1pPr>
          </a:lstStyle>
          <a:p>
            <a:fld id="{E3A5C97F-0C5F-4902-8E93-667D693E5DF2}" type="datetime1">
              <a:rPr kumimoji="1" lang="ja-JP" altLang="en-US" smtClean="0"/>
              <a:t>17/12/12</a:t>
            </a:fld>
            <a:endParaRPr kumimoji="1" lang="ja-JP" altLang="en-US"/>
          </a:p>
        </p:txBody>
      </p:sp>
      <p:sp>
        <p:nvSpPr>
          <p:cNvPr id="5" name="Footer Placeholder 4"/>
          <p:cNvSpPr>
            <a:spLocks noGrp="1"/>
          </p:cNvSpPr>
          <p:nvPr>
            <p:ph type="ftr" sz="quarter" idx="11"/>
          </p:nvPr>
        </p:nvSpPr>
        <p:spPr>
          <a:xfrm rot="5400000">
            <a:off x="6236209" y="3264406"/>
            <a:ext cx="3859795" cy="228660"/>
          </a:xfrm>
        </p:spPr>
        <p:txBody>
          <a:bodyPr/>
          <a:lstStyle>
            <a:lvl1pPr>
              <a:defRPr>
                <a:solidFill>
                  <a:schemeClr val="bg1"/>
                </a:solidFill>
              </a:defRPr>
            </a:lvl1pPr>
          </a:lstStyle>
          <a:p>
            <a:endParaRPr kumimoji="1" lang="ja-JP" altLang="en-US"/>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5279" y="292609"/>
            <a:ext cx="628813" cy="767687"/>
          </a:xfrm>
        </p:spPr>
        <p:txBody>
          <a:bodyPr/>
          <a:lstStyle>
            <a:lvl1pPr>
              <a:defRPr sz="2800" b="0" i="0" baseline="0">
                <a:latin typeface="+mj-lt"/>
              </a:defRPr>
            </a:lvl1p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407771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パノラマ写真 (キャプション付き)">
    <p:spTree>
      <p:nvGrpSpPr>
        <p:cNvPr id="1" name=""/>
        <p:cNvGrpSpPr/>
        <p:nvPr/>
      </p:nvGrpSpPr>
      <p:grpSpPr>
        <a:xfrm>
          <a:off x="0" y="0"/>
          <a:ext cx="0" cy="0"/>
          <a:chOff x="0" y="0"/>
          <a:chExt cx="0" cy="0"/>
        </a:xfrm>
      </p:grpSpPr>
      <p:grpSp>
        <p:nvGrpSpPr>
          <p:cNvPr id="11" name="Group 10"/>
          <p:cNvGrpSpPr/>
          <p:nvPr/>
        </p:nvGrpSpPr>
        <p:grpSpPr>
          <a:xfrm>
            <a:off x="0" y="-2308"/>
            <a:ext cx="9144000" cy="6860308"/>
            <a:chOff x="0" y="-2308"/>
            <a:chExt cx="9144000" cy="6860308"/>
          </a:xfrm>
        </p:grpSpPr>
        <p:sp>
          <p:nvSpPr>
            <p:cNvPr id="12" name="Rectangle 11"/>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Rectangle 8"/>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3" y="4961453"/>
            <a:ext cx="6422002"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66443" y="5528191"/>
            <a:ext cx="6422003"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2CEFD67-92CF-4612-AB2C-C3B63A9469AB}" type="datetime1">
              <a:rPr kumimoji="1" lang="ja-JP" altLang="en-US" smtClean="0"/>
              <a:t>17/12/12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54974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タイトルとキャプション">
    <p:spTree>
      <p:nvGrpSpPr>
        <p:cNvPr id="1" name=""/>
        <p:cNvGrpSpPr/>
        <p:nvPr/>
      </p:nvGrpSpPr>
      <p:grpSpPr>
        <a:xfrm>
          <a:off x="0" y="0"/>
          <a:ext cx="0" cy="0"/>
          <a:chOff x="0" y="0"/>
          <a:chExt cx="0" cy="0"/>
        </a:xfrm>
      </p:grpSpPr>
      <p:grpSp>
        <p:nvGrpSpPr>
          <p:cNvPr id="3" name="Group 2"/>
          <p:cNvGrpSpPr/>
          <p:nvPr/>
        </p:nvGrpSpPr>
        <p:grpSpPr>
          <a:xfrm>
            <a:off x="0" y="-2308"/>
            <a:ext cx="9144000" cy="6860308"/>
            <a:chOff x="0" y="-2308"/>
            <a:chExt cx="9144000" cy="6860308"/>
          </a:xfrm>
        </p:grpSpPr>
        <p:sp>
          <p:nvSpPr>
            <p:cNvPr id="11" name="Rectangle 10"/>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Rectangle 13"/>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2"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927100"/>
            <a:ext cx="6422004" cy="1653117"/>
          </a:xfrm>
        </p:spPr>
        <p:txBody>
          <a:bodyPr anchor="ctr"/>
          <a:lstStyle>
            <a:lvl1pPr>
              <a:defRPr sz="3600"/>
            </a:lvl1pPr>
          </a:lstStyle>
          <a:p>
            <a:r>
              <a:rPr lang="ja-JP" altLang="en-US"/>
              <a:t>マスター タイトルの書式設定</a:t>
            </a:r>
            <a:endParaRPr lang="en-US" dirty="0"/>
          </a:p>
        </p:txBody>
      </p:sp>
      <p:sp>
        <p:nvSpPr>
          <p:cNvPr id="13" name="Text Placeholder 3"/>
          <p:cNvSpPr>
            <a:spLocks noGrp="1"/>
          </p:cNvSpPr>
          <p:nvPr>
            <p:ph type="body" sz="half" idx="2"/>
          </p:nvPr>
        </p:nvSpPr>
        <p:spPr>
          <a:xfrm>
            <a:off x="866441" y="3509006"/>
            <a:ext cx="6422003" cy="2515873"/>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10E3979-5FBA-4FB2-8438-20354E64EAFF}"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8" name="Rectangle 1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419052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引用 (キャプション付き)">
    <p:spTree>
      <p:nvGrpSpPr>
        <p:cNvPr id="1" name=""/>
        <p:cNvGrpSpPr/>
        <p:nvPr/>
      </p:nvGrpSpPr>
      <p:grpSpPr>
        <a:xfrm>
          <a:off x="0" y="0"/>
          <a:ext cx="0" cy="0"/>
          <a:chOff x="0" y="0"/>
          <a:chExt cx="0" cy="0"/>
        </a:xfrm>
      </p:grpSpPr>
      <p:grpSp>
        <p:nvGrpSpPr>
          <p:cNvPr id="3" name="Group 2"/>
          <p:cNvGrpSpPr/>
          <p:nvPr/>
        </p:nvGrpSpPr>
        <p:grpSpPr>
          <a:xfrm>
            <a:off x="0" y="-2308"/>
            <a:ext cx="9144000" cy="6860308"/>
            <a:chOff x="0" y="-2308"/>
            <a:chExt cx="9144000" cy="6860308"/>
          </a:xfrm>
        </p:grpSpPr>
        <p:sp>
          <p:nvSpPr>
            <p:cNvPr id="13" name="Rectangle 12"/>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5"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36" name="Freeform 35"/>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1"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10" name="TextBox 9"/>
          <p:cNvSpPr txBox="1"/>
          <p:nvPr/>
        </p:nvSpPr>
        <p:spPr>
          <a:xfrm>
            <a:off x="644721" y="654263"/>
            <a:ext cx="601591" cy="1323439"/>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8000" dirty="0"/>
              <a:t>“</a:t>
            </a:r>
          </a:p>
        </p:txBody>
      </p:sp>
      <p:sp>
        <p:nvSpPr>
          <p:cNvPr id="11" name="TextBox 10"/>
          <p:cNvSpPr txBox="1"/>
          <p:nvPr/>
        </p:nvSpPr>
        <p:spPr>
          <a:xfrm>
            <a:off x="7227454" y="2900539"/>
            <a:ext cx="538973" cy="1323439"/>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8000" dirty="0"/>
              <a:t>”</a:t>
            </a:r>
          </a:p>
        </p:txBody>
      </p:sp>
      <p:sp>
        <p:nvSpPr>
          <p:cNvPr id="2" name="Title 1"/>
          <p:cNvSpPr>
            <a:spLocks noGrp="1"/>
          </p:cNvSpPr>
          <p:nvPr>
            <p:ph type="title"/>
          </p:nvPr>
        </p:nvSpPr>
        <p:spPr>
          <a:xfrm>
            <a:off x="1128059" y="914401"/>
            <a:ext cx="6160385" cy="2894878"/>
          </a:xfrm>
        </p:spPr>
        <p:txBody>
          <a:bodyPr/>
          <a:lstStyle>
            <a:lvl1pPr>
              <a:defRPr sz="3600"/>
            </a:lvl1pPr>
          </a:lstStyle>
          <a:p>
            <a:r>
              <a:rPr lang="ja-JP" altLang="en-US"/>
              <a:t>マスター タイトルの書式設定</a:t>
            </a:r>
            <a:endParaRPr lang="en-US" dirty="0"/>
          </a:p>
        </p:txBody>
      </p:sp>
      <p:sp>
        <p:nvSpPr>
          <p:cNvPr id="17" name="Text Placeholder 3"/>
          <p:cNvSpPr>
            <a:spLocks noGrp="1"/>
          </p:cNvSpPr>
          <p:nvPr>
            <p:ph type="body" sz="half" idx="13"/>
          </p:nvPr>
        </p:nvSpPr>
        <p:spPr>
          <a:xfrm>
            <a:off x="1387279" y="3814473"/>
            <a:ext cx="5646142" cy="333113"/>
          </a:xfrm>
        </p:spPr>
        <p:txBody>
          <a:bodyPr>
            <a:normAutofit/>
          </a:bodyPr>
          <a:lstStyle>
            <a:lvl1pPr marL="0" indent="0">
              <a:buNone/>
              <a:defRPr lang="en-US" sz="1400" b="0" i="0" kern="1200" cap="small" dirty="0">
                <a:solidFill>
                  <a:schemeClr val="accent1"/>
                </a:solidFill>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6" name="Text Placeholder 3"/>
          <p:cNvSpPr>
            <a:spLocks noGrp="1"/>
          </p:cNvSpPr>
          <p:nvPr>
            <p:ph type="body" sz="half" idx="2"/>
          </p:nvPr>
        </p:nvSpPr>
        <p:spPr>
          <a:xfrm>
            <a:off x="866440" y="5000815"/>
            <a:ext cx="6422005" cy="1024065"/>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lvl1pPr>
              <a:defRPr sz="900"/>
            </a:lvl1pPr>
          </a:lstStyle>
          <a:p>
            <a:fld id="{AEEBDC89-54AD-4DB9-A52C-4A7040D37910}"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lvl1pPr>
              <a:defRPr sz="900"/>
            </a:lvl1pPr>
          </a:lstStyle>
          <a:p>
            <a:endParaRPr kumimoji="1" lang="ja-JP" altLang="en-US"/>
          </a:p>
        </p:txBody>
      </p:sp>
      <p:sp>
        <p:nvSpPr>
          <p:cNvPr id="43" name="Rectangle 42"/>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596263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名札">
    <p:spTree>
      <p:nvGrpSpPr>
        <p:cNvPr id="1" name=""/>
        <p:cNvGrpSpPr/>
        <p:nvPr/>
      </p:nvGrpSpPr>
      <p:grpSpPr>
        <a:xfrm>
          <a:off x="0" y="0"/>
          <a:ext cx="0" cy="0"/>
          <a:chOff x="0" y="0"/>
          <a:chExt cx="0" cy="0"/>
        </a:xfrm>
      </p:grpSpPr>
      <p:grpSp>
        <p:nvGrpSpPr>
          <p:cNvPr id="7" name="Group 6"/>
          <p:cNvGrpSpPr/>
          <p:nvPr/>
        </p:nvGrpSpPr>
        <p:grpSpPr>
          <a:xfrm>
            <a:off x="0" y="-2308"/>
            <a:ext cx="9144000" cy="6860308"/>
            <a:chOff x="0" y="-2308"/>
            <a:chExt cx="9144000" cy="6860308"/>
          </a:xfrm>
        </p:grpSpPr>
        <p:sp>
          <p:nvSpPr>
            <p:cNvPr id="10" name="Rectangle 9"/>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11"/>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2057399"/>
            <a:ext cx="6422004" cy="209550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66441" y="5159399"/>
            <a:ext cx="6422004"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F6E538E-AFE0-4724-A054-61E7CFE4A961}"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5" name="Rectangle 14"/>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760915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a:xfrm>
            <a:off x="868884" y="927101"/>
            <a:ext cx="6423592" cy="709864"/>
          </a:xfrm>
        </p:spPr>
        <p:txBody>
          <a:bodyPr/>
          <a:lstStyle>
            <a:lvl1pPr>
              <a:defRPr sz="32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68884" y="2489199"/>
            <a:ext cx="2310988"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2" name="Text Placeholder 3"/>
          <p:cNvSpPr>
            <a:spLocks noGrp="1"/>
          </p:cNvSpPr>
          <p:nvPr>
            <p:ph type="body" sz="half" idx="15"/>
          </p:nvPr>
        </p:nvSpPr>
        <p:spPr>
          <a:xfrm>
            <a:off x="868884" y="3147164"/>
            <a:ext cx="2310988" cy="287771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3408471" y="2489201"/>
            <a:ext cx="2326750"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3" name="Text Placeholder 3"/>
          <p:cNvSpPr>
            <a:spLocks noGrp="1"/>
          </p:cNvSpPr>
          <p:nvPr>
            <p:ph type="body" sz="half" idx="16"/>
          </p:nvPr>
        </p:nvSpPr>
        <p:spPr>
          <a:xfrm>
            <a:off x="3408472" y="3147164"/>
            <a:ext cx="2326750"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5963820" y="2489200"/>
            <a:ext cx="2313740" cy="657961"/>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4" name="Text Placeholder 3"/>
          <p:cNvSpPr>
            <a:spLocks noGrp="1"/>
          </p:cNvSpPr>
          <p:nvPr>
            <p:ph type="body" sz="half" idx="17"/>
          </p:nvPr>
        </p:nvSpPr>
        <p:spPr>
          <a:xfrm>
            <a:off x="5963820" y="3147162"/>
            <a:ext cx="2313739" cy="2888368"/>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19" name="Straight Connector 18"/>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F67D3-CDDD-4DD4-8993-480830372923}" type="datetime1">
              <a:rPr kumimoji="1" lang="ja-JP" altLang="en-US" smtClean="0"/>
              <a:t>17/12/12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736405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a:xfrm>
            <a:off x="866441" y="936973"/>
            <a:ext cx="6423592" cy="699992"/>
          </a:xfrm>
        </p:spPr>
        <p:txBody>
          <a:bodyPr/>
          <a:lstStyle>
            <a:lvl1pPr>
              <a:defRPr sz="32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66439" y="4188546"/>
            <a:ext cx="2314064" cy="649011"/>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9" name="Picture Placeholder 2"/>
          <p:cNvSpPr>
            <a:spLocks noGrp="1" noChangeAspect="1"/>
          </p:cNvSpPr>
          <p:nvPr>
            <p:ph type="pic" idx="15"/>
          </p:nvPr>
        </p:nvSpPr>
        <p:spPr>
          <a:xfrm>
            <a:off x="1021261" y="2489200"/>
            <a:ext cx="2012937"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3" name="Text Placeholder 3"/>
          <p:cNvSpPr>
            <a:spLocks noGrp="1"/>
          </p:cNvSpPr>
          <p:nvPr>
            <p:ph type="body" sz="half" idx="18"/>
          </p:nvPr>
        </p:nvSpPr>
        <p:spPr>
          <a:xfrm>
            <a:off x="866438" y="4837558"/>
            <a:ext cx="2309280" cy="1187322"/>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3404317" y="4188546"/>
            <a:ext cx="2330903"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30" name="Picture Placeholder 2"/>
          <p:cNvSpPr>
            <a:spLocks noGrp="1" noChangeAspect="1"/>
          </p:cNvSpPr>
          <p:nvPr>
            <p:ph type="pic" idx="16"/>
          </p:nvPr>
        </p:nvSpPr>
        <p:spPr>
          <a:xfrm>
            <a:off x="3550622" y="2489200"/>
            <a:ext cx="2025182"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4" name="Text Placeholder 3"/>
          <p:cNvSpPr>
            <a:spLocks noGrp="1"/>
          </p:cNvSpPr>
          <p:nvPr>
            <p:ph type="body" sz="half" idx="19"/>
          </p:nvPr>
        </p:nvSpPr>
        <p:spPr>
          <a:xfrm>
            <a:off x="3404317" y="4846509"/>
            <a:ext cx="2330904" cy="1178372"/>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5963820" y="4184814"/>
            <a:ext cx="2299492" cy="6579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31" name="Picture Placeholder 2"/>
          <p:cNvSpPr>
            <a:spLocks noGrp="1" noChangeAspect="1"/>
          </p:cNvSpPr>
          <p:nvPr>
            <p:ph type="pic" idx="17"/>
          </p:nvPr>
        </p:nvSpPr>
        <p:spPr>
          <a:xfrm>
            <a:off x="6104945" y="2489200"/>
            <a:ext cx="2018839"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7" name="Text Placeholder 3"/>
          <p:cNvSpPr>
            <a:spLocks noGrp="1"/>
          </p:cNvSpPr>
          <p:nvPr>
            <p:ph type="body" sz="half" idx="20"/>
          </p:nvPr>
        </p:nvSpPr>
        <p:spPr>
          <a:xfrm>
            <a:off x="5963820" y="4846510"/>
            <a:ext cx="2299492" cy="118902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21" name="Straight Connector 20"/>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E78B386-8020-413A-A2A7-F05456209864}" type="datetime1">
              <a:rPr kumimoji="1" lang="ja-JP" altLang="en-US" smtClean="0"/>
              <a:t>17/12/12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1660363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66441" y="2489200"/>
            <a:ext cx="6343201" cy="3530600"/>
          </a:xfrm>
        </p:spPr>
        <p:txBody>
          <a:bodyPr vert="eaVert" anchor="t" anchorCtr="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2A6AB8A-672F-424C-B5E2-63D50E0DB4E9}"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lvl1pPr>
              <a:defRPr sz="900"/>
            </a:lvl1pPr>
          </a:lstStyle>
          <a:p>
            <a:endParaRPr kumimoji="1" lang="ja-JP" altLang="en-US"/>
          </a:p>
        </p:txBody>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700523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grpSp>
        <p:nvGrpSpPr>
          <p:cNvPr id="10" name="Group 9"/>
          <p:cNvGrpSpPr/>
          <p:nvPr/>
        </p:nvGrpSpPr>
        <p:grpSpPr>
          <a:xfrm>
            <a:off x="0" y="-2308"/>
            <a:ext cx="9144000" cy="6860308"/>
            <a:chOff x="0" y="-2308"/>
            <a:chExt cx="9144000" cy="6860308"/>
          </a:xfrm>
        </p:grpSpPr>
        <p:sp>
          <p:nvSpPr>
            <p:cNvPr id="11" name="Rectangle 10"/>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Rectangle 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7"/>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Vertical Title 1"/>
          <p:cNvSpPr>
            <a:spLocks noGrp="1"/>
          </p:cNvSpPr>
          <p:nvPr>
            <p:ph type="title" orient="vert"/>
          </p:nvPr>
        </p:nvSpPr>
        <p:spPr>
          <a:xfrm>
            <a:off x="6168970" y="1447799"/>
            <a:ext cx="1119474" cy="4571999"/>
          </a:xfrm>
        </p:spPr>
        <p:txBody>
          <a:bodyPr vert="eaVert" anchor="b" anchorCtr="0"/>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48235" y="1447799"/>
            <a:ext cx="4435439" cy="4571999"/>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439C3B4-9F18-4293-98AC-FF3BE5A920B7}"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3" name="Rectangle 12"/>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167727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82F9D3E-8F91-4362-B822-1CC7D559C8DD}"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lvl1pPr>
              <a:defRPr sz="900"/>
            </a:lvl1pPr>
          </a:lstStyle>
          <a:p>
            <a:endParaRPr kumimoji="1" lang="ja-JP" altLang="en-US"/>
          </a:p>
        </p:txBody>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651784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grpSp>
        <p:nvGrpSpPr>
          <p:cNvPr id="10" name="Group 9"/>
          <p:cNvGrpSpPr/>
          <p:nvPr/>
        </p:nvGrpSpPr>
        <p:grpSpPr>
          <a:xfrm>
            <a:off x="0" y="-2308"/>
            <a:ext cx="9144000" cy="6860308"/>
            <a:chOff x="0" y="-2308"/>
            <a:chExt cx="9144000" cy="6860308"/>
          </a:xfrm>
        </p:grpSpPr>
        <p:sp>
          <p:nvSpPr>
            <p:cNvPr id="11" name="Rectangle 10"/>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Rectangle 6"/>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7"/>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1" y="2257588"/>
            <a:ext cx="3101765" cy="3020343"/>
          </a:xfrm>
        </p:spPr>
        <p:txBody>
          <a:bodyPr anchor="ctr"/>
          <a:lstStyle>
            <a:lvl1pPr algn="l">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119261" y="2257588"/>
            <a:ext cx="3054653" cy="302034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7C99CF3-4701-4732-A4F9-FEF4336C0E30}" type="datetime1">
              <a:rPr kumimoji="1" lang="ja-JP" altLang="en-US" smtClean="0"/>
              <a:t>17/12/12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3" name="Rectangle 12"/>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910329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ja-JP" altLang="en-US"/>
              <a:t>マスター タイトルの書式設定</a:t>
            </a:r>
            <a:endParaRPr lang="en-US" dirty="0"/>
          </a:p>
        </p:txBody>
      </p:sp>
      <p:sp>
        <p:nvSpPr>
          <p:cNvPr id="3" name="Content Placeholder 2"/>
          <p:cNvSpPr>
            <a:spLocks noGrp="1"/>
          </p:cNvSpPr>
          <p:nvPr>
            <p:ph sz="half" idx="1"/>
          </p:nvPr>
        </p:nvSpPr>
        <p:spPr>
          <a:xfrm>
            <a:off x="866440" y="2489199"/>
            <a:ext cx="3636980" cy="3530604"/>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0580" y="2489199"/>
            <a:ext cx="3636981" cy="3530601"/>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6EB3E6A-66A2-4760-8E3B-333384B9483A}" type="datetime1">
              <a:rPr kumimoji="1" lang="ja-JP" altLang="en-US" smtClean="0"/>
              <a:t>17/12/12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930174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66440" y="2489200"/>
            <a:ext cx="3636979"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66441" y="3248490"/>
            <a:ext cx="3636978" cy="2771311"/>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40581" y="2489200"/>
            <a:ext cx="3636980" cy="75929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0581" y="3248490"/>
            <a:ext cx="3636979" cy="277131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B177FD9-1D09-4759-92F2-B9143999C663}" type="datetime1">
              <a:rPr kumimoji="1" lang="ja-JP" altLang="en-US" smtClean="0"/>
              <a:t>17/12/12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4289635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30E154B-33D2-4D85-9A37-63E4EF15CD80}" type="datetime1">
              <a:rPr kumimoji="1" lang="ja-JP" altLang="en-US" smtClean="0"/>
              <a:t>17/12/12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568990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29F00-E481-4205-AB28-A3484B47EBAA}" type="datetime1">
              <a:rPr kumimoji="1" lang="ja-JP" altLang="en-US" smtClean="0"/>
              <a:t>17/12/12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7" name="Rectangle 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4272555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grpSp>
        <p:nvGrpSpPr>
          <p:cNvPr id="11" name="Group 10"/>
          <p:cNvGrpSpPr/>
          <p:nvPr/>
        </p:nvGrpSpPr>
        <p:grpSpPr>
          <a:xfrm>
            <a:off x="0" y="-2308"/>
            <a:ext cx="9144000" cy="6860308"/>
            <a:chOff x="0" y="-2308"/>
            <a:chExt cx="9144000" cy="6860308"/>
          </a:xfrm>
        </p:grpSpPr>
        <p:sp>
          <p:nvSpPr>
            <p:cNvPr id="12" name="Rectangle 11"/>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9"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0" y="1497437"/>
            <a:ext cx="2712589" cy="1447800"/>
          </a:xfrm>
        </p:spPr>
        <p:txBody>
          <a:bodyPr anchor="b"/>
          <a:lstStyle>
            <a:lvl1pPr algn="l">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4568927" y="1452881"/>
            <a:ext cx="3632850" cy="4572000"/>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66441" y="3086844"/>
            <a:ext cx="2712590" cy="2925413"/>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AADC95-29BE-45B2-9D6A-35D64B87058A}" type="datetime1">
              <a:rPr kumimoji="1" lang="ja-JP" altLang="en-US" smtClean="0"/>
              <a:t>17/12/12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273541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grpSp>
        <p:nvGrpSpPr>
          <p:cNvPr id="11" name="Group 10"/>
          <p:cNvGrpSpPr/>
          <p:nvPr/>
        </p:nvGrpSpPr>
        <p:grpSpPr>
          <a:xfrm>
            <a:off x="0" y="-2308"/>
            <a:ext cx="9144000" cy="6860308"/>
            <a:chOff x="0" y="-2308"/>
            <a:chExt cx="9144000" cy="6860308"/>
          </a:xfrm>
        </p:grpSpPr>
        <p:sp>
          <p:nvSpPr>
            <p:cNvPr id="12" name="Rectangle 11"/>
            <p:cNvSpPr/>
            <p:nvPr/>
          </p:nvSpPr>
          <p:spPr>
            <a:xfrm>
              <a:off x="0" y="0"/>
              <a:ext cx="9144000" cy="6858000"/>
            </a:xfrm>
            <a:prstGeom prst="rect">
              <a:avLst/>
            </a:prstGeom>
            <a:blipFill>
              <a:blip r:embed="rId2">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9"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title"/>
          </p:nvPr>
        </p:nvSpPr>
        <p:spPr>
          <a:xfrm>
            <a:off x="866442" y="1362190"/>
            <a:ext cx="2987087" cy="157480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51591" y="3088562"/>
            <a:ext cx="3001938" cy="2448637"/>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98B598F-6543-411A-9E26-927B774C3BDF}" type="datetime1">
              <a:rPr kumimoji="1" lang="ja-JP" altLang="en-US" smtClean="0"/>
              <a:t>17/12/12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4" name="Rectangle 13"/>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5737016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2308"/>
            <a:ext cx="9144000" cy="6860308"/>
            <a:chOff x="0" y="-2308"/>
            <a:chExt cx="9144000" cy="6860308"/>
          </a:xfrm>
        </p:grpSpPr>
        <p:sp>
          <p:nvSpPr>
            <p:cNvPr id="15" name="Rectangle 14"/>
            <p:cNvSpPr/>
            <p:nvPr/>
          </p:nvSpPr>
          <p:spPr>
            <a:xfrm>
              <a:off x="0" y="0"/>
              <a:ext cx="9144000" cy="6858000"/>
            </a:xfrm>
            <a:prstGeom prst="rect">
              <a:avLst/>
            </a:prstGeom>
            <a:blipFill>
              <a:blip r:embed="rId19">
                <a:duotone>
                  <a:schemeClr val="dk2">
                    <a:shade val="42000"/>
                    <a:hueMod val="42000"/>
                    <a:satMod val="124000"/>
                    <a:lumMod val="62000"/>
                  </a:schemeClr>
                  <a:schemeClr val="dk2">
                    <a:tint val="96000"/>
                    <a:satMod val="130000"/>
                  </a:schemeClr>
                </a:duotone>
              </a:blip>
              <a:srcRect/>
              <a:stretch>
                <a:fillRect l="-16667" r="-16667"/>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618"/>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65092"/>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879"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6879" y="2895600"/>
              <a:ext cx="2362200" cy="2362200"/>
            </a:xfrm>
            <a:prstGeom prst="ellipse">
              <a:avLst/>
            </a:prstGeom>
            <a:gradFill flip="none" rotWithShape="1">
              <a:gsLst>
                <a:gs pos="0">
                  <a:schemeClr val="accent1">
                    <a:lumMod val="60000"/>
                    <a:lumOff val="40000"/>
                    <a:alpha val="8000"/>
                  </a:schemeClr>
                </a:gs>
                <a:gs pos="72000">
                  <a:schemeClr val="accent1">
                    <a:lumMod val="60000"/>
                    <a:lumOff val="40000"/>
                    <a:alpha val="0"/>
                  </a:schemeClr>
                </a:gs>
                <a:gs pos="36000">
                  <a:schemeClr val="accent1">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13"/>
            <p:cNvSpPr/>
            <p:nvPr/>
          </p:nvSpPr>
          <p:spPr bwMode="gray">
            <a:xfrm>
              <a:off x="485023" y="1854142"/>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6" name="Freeform 5"/>
            <p:cNvSpPr>
              <a:spLocks noEditPoints="1"/>
            </p:cNvSpPr>
            <p:nvPr/>
          </p:nvSpPr>
          <p:spPr bwMode="gray">
            <a:xfrm>
              <a:off x="0" y="-2308"/>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Placeholder 1"/>
          <p:cNvSpPr>
            <a:spLocks noGrp="1"/>
          </p:cNvSpPr>
          <p:nvPr>
            <p:ph type="title"/>
          </p:nvPr>
        </p:nvSpPr>
        <p:spPr bwMode="gray">
          <a:xfrm>
            <a:off x="863564" y="925605"/>
            <a:ext cx="6346078" cy="711359"/>
          </a:xfrm>
          <a:prstGeom prst="rect">
            <a:avLst/>
          </a:prstGeom>
        </p:spPr>
        <p:txBody>
          <a:bodyPr vert="horz" lIns="91440" tIns="45720" rIns="91440" bIns="45720" rtlCol="0" anchor="ctr">
            <a:no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66441" y="2489200"/>
            <a:ext cx="6343201" cy="35306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Footer Placeholder 4"/>
          <p:cNvSpPr>
            <a:spLocks noGrp="1"/>
          </p:cNvSpPr>
          <p:nvPr>
            <p:ph type="ftr" sz="quarter" idx="3"/>
          </p:nvPr>
        </p:nvSpPr>
        <p:spPr>
          <a:xfrm>
            <a:off x="590842" y="6365497"/>
            <a:ext cx="3859795" cy="228660"/>
          </a:xfrm>
          <a:prstGeom prst="rect">
            <a:avLst/>
          </a:prstGeom>
        </p:spPr>
        <p:txBody>
          <a:bodyPr vert="horz" lIns="91440" tIns="45720" rIns="91440" bIns="45720" rtlCol="0" anchor="b"/>
          <a:lstStyle>
            <a:lvl1pPr algn="l">
              <a:defRPr sz="1000" b="1" i="0">
                <a:solidFill>
                  <a:schemeClr val="accent1"/>
                </a:solidFill>
              </a:defRPr>
            </a:lvl1pPr>
          </a:lstStyle>
          <a:p>
            <a:endParaRPr kumimoji="1" lang="ja-JP" altLang="en-US"/>
          </a:p>
        </p:txBody>
      </p:sp>
      <p:sp>
        <p:nvSpPr>
          <p:cNvPr id="4" name="Date Placeholder 3"/>
          <p:cNvSpPr>
            <a:spLocks noGrp="1"/>
          </p:cNvSpPr>
          <p:nvPr>
            <p:ph type="dt" sz="half" idx="2"/>
          </p:nvPr>
        </p:nvSpPr>
        <p:spPr>
          <a:xfrm>
            <a:off x="7574443" y="6371444"/>
            <a:ext cx="990599" cy="228659"/>
          </a:xfrm>
          <a:prstGeom prst="rect">
            <a:avLst/>
          </a:prstGeom>
        </p:spPr>
        <p:txBody>
          <a:bodyPr vert="horz" lIns="91440" tIns="45720" rIns="91440" bIns="45720" rtlCol="0" anchor="b"/>
          <a:lstStyle>
            <a:lvl1pPr algn="r">
              <a:defRPr sz="900" b="1" i="0">
                <a:solidFill>
                  <a:schemeClr val="accent1"/>
                </a:solidFill>
              </a:defRPr>
            </a:lvl1pPr>
          </a:lstStyle>
          <a:p>
            <a:fld id="{9EA54ACB-0DFC-4DF5-AEB8-B575DB46FB89}" type="datetime1">
              <a:rPr kumimoji="1" lang="ja-JP" altLang="en-US" smtClean="0"/>
              <a:t>17/12/12</a:t>
            </a:fld>
            <a:endParaRPr kumimoji="1" lang="ja-JP" altLang="en-US"/>
          </a:p>
        </p:txBody>
      </p:sp>
      <p:sp>
        <p:nvSpPr>
          <p:cNvPr id="17" name="Rectangle 1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7766428" y="295730"/>
            <a:ext cx="628813" cy="767687"/>
          </a:xfrm>
          <a:prstGeom prst="rect">
            <a:avLst/>
          </a:prstGeom>
        </p:spPr>
        <p:txBody>
          <a:bodyPr vert="horz" lIns="91440" tIns="45720" rIns="91440" bIns="45720" rtlCol="0" anchor="b"/>
          <a:lstStyle>
            <a:lvl1pPr algn="ctr">
              <a:defRPr sz="2800" b="0" i="0">
                <a:solidFill>
                  <a:schemeClr val="bg1"/>
                </a:solidFill>
              </a:defRPr>
            </a:lvl1p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1650975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hf hdr="0" ftr="0" dt="0"/>
  <p:txStyles>
    <p:title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microsoft.com/office/2007/relationships/hdphoto" Target="../media/hdphoto1.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3.svg"/><Relationship Id="rId4" Type="http://schemas.openxmlformats.org/officeDocument/2006/relationships/image" Target="../media/image25.png"/><Relationship Id="rId5" Type="http://schemas.openxmlformats.org/officeDocument/2006/relationships/image" Target="../media/image25.svg"/><Relationship Id="rId6" Type="http://schemas.openxmlformats.org/officeDocument/2006/relationships/image" Target="../media/image14.jpg"/><Relationship Id="rId7" Type="http://schemas.openxmlformats.org/officeDocument/2006/relationships/image" Target="../media/image26.png"/><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svg"/><Relationship Id="rId5" Type="http://schemas.openxmlformats.org/officeDocument/2006/relationships/image" Target="../media/image14.jpg"/><Relationship Id="rId6" Type="http://schemas.openxmlformats.org/officeDocument/2006/relationships/image" Target="../media/image25.png"/><Relationship Id="rId7" Type="http://schemas.openxmlformats.org/officeDocument/2006/relationships/image" Target="../media/image25.sv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3.sv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svg"/><Relationship Id="rId5" Type="http://schemas.openxmlformats.org/officeDocument/2006/relationships/image" Target="../media/image14.jpg"/><Relationship Id="rId6" Type="http://schemas.openxmlformats.org/officeDocument/2006/relationships/image" Target="../media/image27.png"/><Relationship Id="rId7" Type="http://schemas.openxmlformats.org/officeDocument/2006/relationships/image" Target="../media/image28.sv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3.sv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1" Type="http://schemas.openxmlformats.org/officeDocument/2006/relationships/image" Target="../media/image31.svg"/><Relationship Id="rId12" Type="http://schemas.openxmlformats.org/officeDocument/2006/relationships/image" Target="../media/image24.png"/><Relationship Id="rId13" Type="http://schemas.openxmlformats.org/officeDocument/2006/relationships/image" Target="../media/image23.svg"/><Relationship Id="rId1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27.png"/><Relationship Id="rId8" Type="http://schemas.openxmlformats.org/officeDocument/2006/relationships/image" Target="../media/image28.svg"/><Relationship Id="rId9" Type="http://schemas.openxmlformats.org/officeDocument/2006/relationships/image" Target="../media/image14.jpg"/><Relationship Id="rId10"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microsoft.com/office/2007/relationships/hdphoto" Target="../media/hdphoto3.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4" Type="http://schemas.microsoft.com/office/2007/relationships/hdphoto" Target="../media/hdphoto1.wdp"/><Relationship Id="rId5"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5.sv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7.svg"/><Relationship Id="rId5" Type="http://schemas.openxmlformats.org/officeDocument/2006/relationships/image" Target="../media/image19.png"/><Relationship Id="rId6"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4"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279276" y="5065958"/>
            <a:ext cx="7086600" cy="1766047"/>
          </a:xfrm>
        </p:spPr>
        <p:txBody>
          <a:bodyPr>
            <a:normAutofit/>
          </a:bodyPr>
          <a:lstStyle/>
          <a:p>
            <a:r>
              <a:rPr kumimoji="1" lang="ja-JP" altLang="en-US" sz="2800" dirty="0">
                <a:solidFill>
                  <a:srgbClr val="CCDDEA"/>
                </a:solidFill>
              </a:rPr>
              <a:t>小川裕貴　金田暁洋</a:t>
            </a:r>
            <a:endParaRPr kumimoji="1" lang="en-US" altLang="ja-JP" sz="2800" dirty="0">
              <a:solidFill>
                <a:srgbClr val="CCDDEA"/>
              </a:solidFill>
            </a:endParaRPr>
          </a:p>
          <a:p>
            <a:r>
              <a:rPr kumimoji="1" lang="ja-JP" altLang="en-US" sz="2800" dirty="0">
                <a:solidFill>
                  <a:srgbClr val="CCDDEA"/>
                </a:solidFill>
              </a:rPr>
              <a:t>川本理紗子　菊原里紗子　横川真理奈</a:t>
            </a:r>
          </a:p>
        </p:txBody>
      </p:sp>
      <p:sp>
        <p:nvSpPr>
          <p:cNvPr id="5" name="正方形/長方形 4">
            <a:extLst>
              <a:ext uri="{FF2B5EF4-FFF2-40B4-BE49-F238E27FC236}">
                <a16:creationId xmlns:a16="http://schemas.microsoft.com/office/drawing/2014/main" xmlns="" id="{FBCED7F8-96AB-44B4-A222-16DCF9696003}"/>
              </a:ext>
            </a:extLst>
          </p:cNvPr>
          <p:cNvSpPr/>
          <p:nvPr/>
        </p:nvSpPr>
        <p:spPr>
          <a:xfrm>
            <a:off x="1" y="3036584"/>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xmlns="" id="{8F93B961-5DFE-42F8-A4E8-D7D67F8CA3AD}"/>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ctrTitle"/>
          </p:nvPr>
        </p:nvSpPr>
        <p:spPr>
          <a:xfrm>
            <a:off x="1610103" y="1348009"/>
            <a:ext cx="5917679" cy="2554758"/>
          </a:xfrm>
        </p:spPr>
        <p:txBody>
          <a:bodyPr/>
          <a:lstStyle/>
          <a:p>
            <a:pPr algn="ctr"/>
            <a:r>
              <a:rPr kumimoji="1" lang="ja-JP" altLang="en-US" dirty="0">
                <a:solidFill>
                  <a:schemeClr val="tx1"/>
                </a:solidFill>
              </a:rPr>
              <a:t>復刻商品</a:t>
            </a:r>
          </a:p>
        </p:txBody>
      </p:sp>
    </p:spTree>
    <p:extLst>
      <p:ext uri="{BB962C8B-B14F-4D97-AF65-F5344CB8AC3E}">
        <p14:creationId xmlns:p14="http://schemas.microsoft.com/office/powerpoint/2010/main" val="391489816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4D4D39"/>
        </a:solidFill>
        <a:effectLst/>
      </p:bgPr>
    </p:bg>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473535" y="3197245"/>
            <a:ext cx="7410223" cy="3530600"/>
          </a:xfrm>
        </p:spPr>
        <p:txBody>
          <a:bodyPr>
            <a:normAutofit/>
          </a:bodyPr>
          <a:lstStyle/>
          <a:p>
            <a:pPr marL="0" indent="0">
              <a:buNone/>
            </a:pPr>
            <a:r>
              <a:rPr lang="ja-JP" altLang="en-US" sz="1600" dirty="0">
                <a:solidFill>
                  <a:schemeClr val="bg1"/>
                </a:solidFill>
              </a:rPr>
              <a:t>復刻商品は短期的効果があることが確認された。</a:t>
            </a:r>
            <a:endParaRPr lang="en-US" altLang="ja-JP" sz="1600" dirty="0">
              <a:solidFill>
                <a:schemeClr val="bg1"/>
              </a:solidFill>
            </a:endParaRPr>
          </a:p>
          <a:p>
            <a:pPr marL="0" indent="0">
              <a:buNone/>
            </a:pPr>
            <a:r>
              <a:rPr lang="ja-JP" altLang="en-US" sz="1600" dirty="0">
                <a:solidFill>
                  <a:schemeClr val="bg1"/>
                </a:solidFill>
              </a:rPr>
              <a:t>復刻商品について何が今まで明らかになっているのか？</a:t>
            </a:r>
            <a:endParaRPr lang="ja-JP" altLang="ja-JP" sz="1600" dirty="0">
              <a:solidFill>
                <a:schemeClr val="bg1"/>
              </a:solidFill>
            </a:endParaRPr>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10</a:t>
            </a:fld>
            <a:endParaRPr kumimoji="1" lang="ja-JP" altLang="en-US"/>
          </a:p>
        </p:txBody>
      </p:sp>
      <p:sp>
        <p:nvSpPr>
          <p:cNvPr id="6" name="正方形/長方形 5">
            <a:extLst>
              <a:ext uri="{FF2B5EF4-FFF2-40B4-BE49-F238E27FC236}">
                <a16:creationId xmlns="" xmlns:a16="http://schemas.microsoft.com/office/drawing/2014/main" id="{9435BE74-3309-4226-A657-5FBBCA6AC60C}"/>
              </a:ext>
            </a:extLst>
          </p:cNvPr>
          <p:cNvSpPr/>
          <p:nvPr/>
        </p:nvSpPr>
        <p:spPr>
          <a:xfrm>
            <a:off x="1" y="4186485"/>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 xmlns:a16="http://schemas.microsoft.com/office/drawing/2014/main" id="{4573A81D-1FE1-4A85-920D-88B906A50CB0}"/>
              </a:ext>
            </a:extLst>
          </p:cNvPr>
          <p:cNvSpPr txBox="1">
            <a:spLocks/>
          </p:cNvSpPr>
          <p:nvPr/>
        </p:nvSpPr>
        <p:spPr bwMode="gray">
          <a:xfrm>
            <a:off x="1730148" y="4309226"/>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r"/>
            <a:r>
              <a:rPr lang="ja-JP" altLang="en-US" dirty="0">
                <a:solidFill>
                  <a:schemeClr val="tx1"/>
                </a:solidFill>
              </a:rPr>
              <a:t>先行研究</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10</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1800852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正方形/長方形 9">
            <a:extLst>
              <a:ext uri="{FF2B5EF4-FFF2-40B4-BE49-F238E27FC236}">
                <a16:creationId xmlns="" xmlns:a16="http://schemas.microsoft.com/office/drawing/2014/main" id="{9934B7FA-1AD6-4F09-AD86-6FC53E5B4D04}"/>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smtClean="0">
                <a:solidFill>
                  <a:srgbClr val="CCDDEA"/>
                </a:solidFill>
                <a:latin typeface="+mj-ea"/>
                <a:ea typeface="+mj-ea"/>
              </a:rPr>
              <a:t>復刻商品とは</a:t>
            </a:r>
            <a:endParaRPr kumimoji="1" lang="ja-JP" altLang="en-US" sz="3200" dirty="0">
              <a:solidFill>
                <a:srgbClr val="CCDDEA"/>
              </a:solidFill>
              <a:latin typeface="+mj-ea"/>
              <a:ea typeface="+mj-ea"/>
            </a:endParaRPr>
          </a:p>
        </p:txBody>
      </p:sp>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866441" y="2153480"/>
            <a:ext cx="7410223" cy="4077776"/>
          </a:xfrm>
        </p:spPr>
        <p:txBody>
          <a:bodyPr>
            <a:normAutofit/>
          </a:bodyPr>
          <a:lstStyle/>
          <a:p>
            <a:pPr marL="0" indent="0">
              <a:buNone/>
            </a:pPr>
            <a:r>
              <a:rPr lang="ja-JP" altLang="ja-JP" dirty="0"/>
              <a:t>「復刻製品が成功するメカニズム」</a:t>
            </a:r>
            <a:r>
              <a:rPr lang="ja-JP" altLang="ja-JP" sz="1400" dirty="0"/>
              <a:t>飯島</a:t>
            </a:r>
            <a:r>
              <a:rPr lang="ja-JP" altLang="en-US" sz="1400" dirty="0"/>
              <a:t>・</a:t>
            </a:r>
            <a:r>
              <a:rPr lang="ja-JP" altLang="ja-JP" sz="1400" dirty="0"/>
              <a:t>加納・小林・長谷川・前嶋・渡辺</a:t>
            </a:r>
            <a:r>
              <a:rPr lang="ja-JP" altLang="en-US" sz="1400" dirty="0" smtClean="0"/>
              <a:t>（</a:t>
            </a:r>
            <a:r>
              <a:rPr lang="en-US" altLang="ja-JP" sz="1400" dirty="0" smtClean="0"/>
              <a:t>2013</a:t>
            </a:r>
            <a:r>
              <a:rPr lang="ja-JP" altLang="en-US" sz="1400" dirty="0" smtClean="0"/>
              <a:t>）</a:t>
            </a:r>
            <a:endParaRPr lang="ja-JP" altLang="ja-JP" sz="1600" dirty="0"/>
          </a:p>
          <a:p>
            <a:r>
              <a:rPr lang="ja-JP" altLang="ja-JP" dirty="0"/>
              <a:t>復刻の定義：過去に販売されていた製品が販売終了ないし</a:t>
            </a:r>
            <a:endParaRPr lang="en-US" altLang="ja-JP" dirty="0"/>
          </a:p>
          <a:p>
            <a:pPr marL="0" indent="0">
              <a:buNone/>
            </a:pPr>
            <a:r>
              <a:rPr lang="ja-JP" altLang="en-US" dirty="0"/>
              <a:t>　  </a:t>
            </a:r>
            <a:r>
              <a:rPr lang="ja-JP" altLang="ja-JP" dirty="0"/>
              <a:t>パッケージ変更を経験した後、再び販売されること</a:t>
            </a:r>
          </a:p>
          <a:p>
            <a:r>
              <a:rPr lang="ja-JP" altLang="ja-JP" dirty="0"/>
              <a:t>復刻製品の種類</a:t>
            </a:r>
          </a:p>
          <a:p>
            <a:pPr marL="0" indent="0">
              <a:buNone/>
            </a:pPr>
            <a:r>
              <a:rPr lang="en-US" altLang="ja-JP" dirty="0"/>
              <a:t>	</a:t>
            </a:r>
            <a:r>
              <a:rPr lang="ja-JP" altLang="ja-JP" dirty="0"/>
              <a:t>◇節目や記念</a:t>
            </a:r>
            <a:r>
              <a:rPr lang="en-US" altLang="ja-JP" dirty="0"/>
              <a:t> or </a:t>
            </a:r>
            <a:r>
              <a:rPr lang="ja-JP" altLang="ja-JP" dirty="0"/>
              <a:t>関係なし</a:t>
            </a:r>
          </a:p>
          <a:p>
            <a:pPr marL="0" indent="0">
              <a:buNone/>
            </a:pPr>
            <a:r>
              <a:rPr lang="en-US" altLang="ja-JP" dirty="0"/>
              <a:t>	</a:t>
            </a:r>
            <a:r>
              <a:rPr lang="ja-JP" altLang="ja-JP" dirty="0"/>
              <a:t>◇当時と同じパッケージ</a:t>
            </a:r>
            <a:r>
              <a:rPr lang="en-US" altLang="ja-JP" dirty="0"/>
              <a:t> or </a:t>
            </a:r>
            <a:r>
              <a:rPr lang="ja-JP" altLang="ja-JP" dirty="0"/>
              <a:t>デザイン変更</a:t>
            </a:r>
          </a:p>
          <a:p>
            <a:pPr marL="0" indent="0">
              <a:buNone/>
            </a:pPr>
            <a:r>
              <a:rPr lang="en-US" altLang="ja-JP" dirty="0"/>
              <a:t>	</a:t>
            </a:r>
            <a:r>
              <a:rPr lang="ja-JP" altLang="ja-JP" dirty="0"/>
              <a:t>◇当時のまま</a:t>
            </a:r>
            <a:r>
              <a:rPr lang="en-US" altLang="ja-JP" dirty="0"/>
              <a:t> or </a:t>
            </a:r>
            <a:r>
              <a:rPr lang="ja-JP" altLang="ja-JP" dirty="0"/>
              <a:t>新しい機能追加</a:t>
            </a:r>
          </a:p>
          <a:p>
            <a:pPr marL="0" indent="0">
              <a:buNone/>
            </a:pPr>
            <a:r>
              <a:rPr lang="en-US" altLang="ja-JP" dirty="0"/>
              <a:t>	</a:t>
            </a:r>
            <a:r>
              <a:rPr lang="ja-JP" altLang="ja-JP" dirty="0"/>
              <a:t>◇期間限定</a:t>
            </a:r>
            <a:r>
              <a:rPr lang="en-US" altLang="ja-JP" dirty="0"/>
              <a:t> or </a:t>
            </a:r>
            <a:r>
              <a:rPr lang="ja-JP" altLang="ja-JP" dirty="0"/>
              <a:t>定番化／チャネル限定</a:t>
            </a:r>
            <a:r>
              <a:rPr lang="en-US" altLang="ja-JP" dirty="0"/>
              <a:t> or </a:t>
            </a:r>
            <a:r>
              <a:rPr lang="ja-JP" altLang="ja-JP" dirty="0"/>
              <a:t>全国</a:t>
            </a:r>
          </a:p>
          <a:p>
            <a:pPr marL="0" indent="0">
              <a:buNone/>
            </a:pPr>
            <a:r>
              <a:rPr lang="en-US" altLang="ja-JP" dirty="0"/>
              <a:t>	</a:t>
            </a:r>
            <a:r>
              <a:rPr lang="ja-JP" altLang="ja-JP" dirty="0"/>
              <a:t>◇消費者が選択</a:t>
            </a:r>
            <a:r>
              <a:rPr lang="en-US" altLang="ja-JP" dirty="0"/>
              <a:t> or </a:t>
            </a:r>
            <a:r>
              <a:rPr lang="ja-JP" altLang="ja-JP" dirty="0"/>
              <a:t>企業が選択</a:t>
            </a:r>
            <a:endParaRPr kumimoji="1" lang="ja-JP" altLang="en-US" dirty="0"/>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11</a:t>
            </a:fld>
            <a:endParaRPr kumimoji="1" lang="ja-JP" altLang="en-US"/>
          </a:p>
        </p:txBody>
      </p:sp>
      <p:sp>
        <p:nvSpPr>
          <p:cNvPr id="5" name="テキスト ボックス 4">
            <a:extLst>
              <a:ext uri="{FF2B5EF4-FFF2-40B4-BE49-F238E27FC236}">
                <a16:creationId xmlns="" xmlns:a16="http://schemas.microsoft.com/office/drawing/2014/main" id="{5159BC01-0C94-4117-9E84-F16A17DE19ED}"/>
              </a:ext>
            </a:extLst>
          </p:cNvPr>
          <p:cNvSpPr txBox="1"/>
          <p:nvPr/>
        </p:nvSpPr>
        <p:spPr>
          <a:xfrm>
            <a:off x="312443" y="130155"/>
            <a:ext cx="1107996" cy="369332"/>
          </a:xfrm>
          <a:prstGeom prst="rect">
            <a:avLst/>
          </a:prstGeom>
          <a:noFill/>
        </p:spPr>
        <p:txBody>
          <a:bodyPr wrap="none" rtlCol="0">
            <a:spAutoFit/>
          </a:bodyPr>
          <a:lstStyle/>
          <a:p>
            <a:r>
              <a:rPr kumimoji="1" lang="ja-JP" altLang="en-US" dirty="0"/>
              <a:t>先行研究</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11</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1401110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 xmlns:a16="http://schemas.microsoft.com/office/drawing/2014/main" id="{101CD3F4-1AE2-48B8-9A60-86BB57D5B0B6}"/>
              </a:ext>
            </a:extLst>
          </p:cNvPr>
          <p:cNvSpPr/>
          <p:nvPr/>
        </p:nvSpPr>
        <p:spPr>
          <a:xfrm>
            <a:off x="1580118" y="5404339"/>
            <a:ext cx="6186309" cy="10527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 xmlns:a16="http://schemas.microsoft.com/office/drawing/2014/main" id="{8012301F-5375-41C6-BA7D-978AAD770E4E}"/>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smtClean="0">
                <a:solidFill>
                  <a:srgbClr val="CCDDEA"/>
                </a:solidFill>
                <a:latin typeface="+mj-ea"/>
                <a:ea typeface="+mj-ea"/>
              </a:rPr>
              <a:t>復刻商品の特徴</a:t>
            </a:r>
            <a:endParaRPr kumimoji="1" lang="ja-JP" altLang="en-US" sz="3200" dirty="0">
              <a:solidFill>
                <a:srgbClr val="CCDDEA"/>
              </a:solidFill>
              <a:latin typeface="+mj-ea"/>
              <a:ea typeface="+mj-ea"/>
            </a:endParaRPr>
          </a:p>
        </p:txBody>
      </p:sp>
      <p:sp>
        <p:nvSpPr>
          <p:cNvPr id="10" name="スライド番号プレースホルダー 4">
            <a:extLst>
              <a:ext uri="{FF2B5EF4-FFF2-40B4-BE49-F238E27FC236}">
                <a16:creationId xmlns="" xmlns:a16="http://schemas.microsoft.com/office/drawing/2014/main" id="{24E7AA1E-E522-4755-AF92-1C72A0F5965A}"/>
              </a:ext>
            </a:extLst>
          </p:cNvPr>
          <p:cNvSpPr>
            <a:spLocks noGrp="1"/>
          </p:cNvSpPr>
          <p:nvPr/>
        </p:nvSpPr>
        <p:spPr>
          <a:xfrm>
            <a:off x="7766428" y="286125"/>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kumimoji="1" lang="ja-JP" altLang="en-US" dirty="0"/>
          </a:p>
        </p:txBody>
      </p:sp>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812653" y="1873739"/>
            <a:ext cx="7410223" cy="3530600"/>
          </a:xfrm>
        </p:spPr>
        <p:txBody>
          <a:bodyPr>
            <a:normAutofit/>
          </a:bodyPr>
          <a:lstStyle/>
          <a:p>
            <a:pPr marL="0" indent="0">
              <a:buNone/>
            </a:pPr>
            <a:r>
              <a:rPr lang="ja-JP" altLang="en-US" dirty="0"/>
              <a:t>「企業の復刻商品販売の動機に関する実証研究」　</a:t>
            </a:r>
            <a:r>
              <a:rPr lang="ja-JP" altLang="en-US" sz="1400" dirty="0"/>
              <a:t>（飯田</a:t>
            </a:r>
            <a:r>
              <a:rPr lang="en-US" altLang="ja-JP" sz="1400" dirty="0"/>
              <a:t>,2013</a:t>
            </a:r>
            <a:r>
              <a:rPr lang="ja-JP" altLang="en-US" sz="1400" dirty="0"/>
              <a:t>）</a:t>
            </a:r>
            <a:endParaRPr lang="ja-JP" altLang="en-US" dirty="0"/>
          </a:p>
          <a:p>
            <a:r>
              <a:rPr lang="ja-JP" altLang="en-US" dirty="0"/>
              <a:t>復刻商品の定義：一度生産を中止した製品について、発売当初のかたちを復元して再販売したもの</a:t>
            </a:r>
          </a:p>
          <a:p>
            <a:r>
              <a:rPr lang="ja-JP" altLang="en-US" dirty="0"/>
              <a:t>製品はどのようなタイミングで再販売されるのか</a:t>
            </a:r>
          </a:p>
          <a:p>
            <a:pPr marL="0" indent="0">
              <a:buNone/>
            </a:pPr>
            <a:r>
              <a:rPr lang="en-US" altLang="ja-JP" dirty="0"/>
              <a:t>	</a:t>
            </a:r>
            <a:r>
              <a:rPr lang="ja-JP" altLang="en-US" dirty="0"/>
              <a:t>⒈消費財は耐久財よりも早いサイクルで復刻商品化される</a:t>
            </a:r>
          </a:p>
          <a:p>
            <a:pPr marL="0" indent="0">
              <a:buNone/>
            </a:pPr>
            <a:r>
              <a:rPr lang="en-US" altLang="ja-JP" dirty="0"/>
              <a:t>	</a:t>
            </a:r>
            <a:r>
              <a:rPr lang="ja-JP" altLang="en-US" dirty="0"/>
              <a:t>⒉同業他社が復刻商品を販売したら、他社も追随して復刻商品を</a:t>
            </a:r>
            <a:r>
              <a:rPr lang="en-US" altLang="ja-JP" dirty="0"/>
              <a:t>	</a:t>
            </a:r>
            <a:r>
              <a:rPr lang="ja-JP" altLang="en-US" dirty="0"/>
              <a:t>販売する</a:t>
            </a:r>
          </a:p>
          <a:p>
            <a:pPr marL="0" indent="0">
              <a:buNone/>
            </a:pPr>
            <a:r>
              <a:rPr lang="en-US" altLang="ja-JP" dirty="0"/>
              <a:t>	</a:t>
            </a:r>
            <a:r>
              <a:rPr lang="ja-JP" altLang="en-US" dirty="0"/>
              <a:t>⒊復刻商品の販売経験が、自社の他商品の復刻化を促す</a:t>
            </a:r>
            <a:endParaRPr lang="en-US" altLang="ja-JP" dirty="0"/>
          </a:p>
          <a:p>
            <a:pPr marL="0" indent="0">
              <a:buNone/>
            </a:pPr>
            <a:endParaRPr lang="ja-JP" altLang="en-US" dirty="0"/>
          </a:p>
          <a:p>
            <a:endParaRPr kumimoji="1" lang="ja-JP" altLang="en-US" dirty="0"/>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12</a:t>
            </a:fld>
            <a:endParaRPr kumimoji="1" lang="ja-JP" altLang="en-US"/>
          </a:p>
        </p:txBody>
      </p:sp>
      <p:sp>
        <p:nvSpPr>
          <p:cNvPr id="5" name="テキスト ボックス 4">
            <a:extLst>
              <a:ext uri="{FF2B5EF4-FFF2-40B4-BE49-F238E27FC236}">
                <a16:creationId xmlns="" xmlns:a16="http://schemas.microsoft.com/office/drawing/2014/main" id="{363AA11E-874E-4AB8-8618-9B4BC32E536A}"/>
              </a:ext>
            </a:extLst>
          </p:cNvPr>
          <p:cNvSpPr txBox="1"/>
          <p:nvPr/>
        </p:nvSpPr>
        <p:spPr>
          <a:xfrm>
            <a:off x="312443" y="130155"/>
            <a:ext cx="1107996" cy="369332"/>
          </a:xfrm>
          <a:prstGeom prst="rect">
            <a:avLst/>
          </a:prstGeom>
          <a:noFill/>
        </p:spPr>
        <p:txBody>
          <a:bodyPr wrap="none" rtlCol="0">
            <a:spAutoFit/>
          </a:bodyPr>
          <a:lstStyle/>
          <a:p>
            <a:r>
              <a:rPr kumimoji="1" lang="ja-JP" altLang="en-US" dirty="0"/>
              <a:t>先行研究</a:t>
            </a:r>
          </a:p>
        </p:txBody>
      </p:sp>
      <p:sp>
        <p:nvSpPr>
          <p:cNvPr id="8" name="テキスト ボックス 7">
            <a:extLst>
              <a:ext uri="{FF2B5EF4-FFF2-40B4-BE49-F238E27FC236}">
                <a16:creationId xmlns="" xmlns:a16="http://schemas.microsoft.com/office/drawing/2014/main" id="{604613B3-4BC3-443C-B692-1AC88482DA06}"/>
              </a:ext>
            </a:extLst>
          </p:cNvPr>
          <p:cNvSpPr txBox="1"/>
          <p:nvPr/>
        </p:nvSpPr>
        <p:spPr>
          <a:xfrm>
            <a:off x="1580119" y="5640706"/>
            <a:ext cx="6186309" cy="646331"/>
          </a:xfrm>
          <a:prstGeom prst="rect">
            <a:avLst/>
          </a:prstGeom>
          <a:noFill/>
        </p:spPr>
        <p:txBody>
          <a:bodyPr wrap="none" rtlCol="0">
            <a:spAutoFit/>
          </a:bodyPr>
          <a:lstStyle/>
          <a:p>
            <a:r>
              <a:rPr kumimoji="1" lang="ja-JP" altLang="en-US" dirty="0"/>
              <a:t>先行研究では、種類・タイミングについて書かれているが</a:t>
            </a:r>
            <a:endParaRPr kumimoji="1" lang="en-US" altLang="ja-JP" dirty="0"/>
          </a:p>
          <a:p>
            <a:r>
              <a:rPr kumimoji="1" lang="ja-JP" altLang="en-US" dirty="0"/>
              <a:t>復刻商品の効果については明らかにされていない</a:t>
            </a:r>
          </a:p>
        </p:txBody>
      </p:sp>
      <p:sp>
        <p:nvSpPr>
          <p:cNvPr id="11" name="正方形/長方形 10">
            <a:extLst>
              <a:ext uri="{FF2B5EF4-FFF2-40B4-BE49-F238E27FC236}">
                <a16:creationId xmlns="" xmlns:a16="http://schemas.microsoft.com/office/drawing/2014/main" id="{E200E3F9-12F9-4951-AA23-06FCBA22E4B8}"/>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Tree>
    <p:extLst>
      <p:ext uri="{BB962C8B-B14F-4D97-AF65-F5344CB8AC3E}">
        <p14:creationId xmlns:p14="http://schemas.microsoft.com/office/powerpoint/2010/main" val="29158745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4D4D39"/>
        </a:solidFill>
        <a:effectLst/>
      </p:bgPr>
    </p:bg>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473535" y="3197245"/>
            <a:ext cx="7410223" cy="3530600"/>
          </a:xfrm>
        </p:spPr>
        <p:txBody>
          <a:bodyPr>
            <a:normAutofit/>
          </a:bodyPr>
          <a:lstStyle/>
          <a:p>
            <a:pPr marL="0" indent="0">
              <a:buNone/>
            </a:pPr>
            <a:r>
              <a:rPr lang="ja-JP" altLang="en-US" sz="1600" dirty="0">
                <a:solidFill>
                  <a:schemeClr val="bg1"/>
                </a:solidFill>
              </a:rPr>
              <a:t>今まで復刻商品の効果について研究されていない。</a:t>
            </a:r>
            <a:endParaRPr lang="en-US" altLang="ja-JP" sz="1600" dirty="0">
              <a:solidFill>
                <a:schemeClr val="bg1"/>
              </a:solidFill>
            </a:endParaRPr>
          </a:p>
          <a:p>
            <a:pPr marL="0" indent="0">
              <a:buNone/>
            </a:pPr>
            <a:r>
              <a:rPr lang="ja-JP" altLang="en-US" sz="1600" dirty="0">
                <a:solidFill>
                  <a:schemeClr val="bg1"/>
                </a:solidFill>
              </a:rPr>
              <a:t>復刻商品の効果</a:t>
            </a:r>
            <a:r>
              <a:rPr lang="ja-JP" altLang="en-US" sz="1600" dirty="0" smtClean="0">
                <a:solidFill>
                  <a:schemeClr val="bg1"/>
                </a:solidFill>
              </a:rPr>
              <a:t>を</a:t>
            </a:r>
            <a:r>
              <a:rPr lang="ja-JP" altLang="en-US" sz="1600" dirty="0" smtClean="0">
                <a:solidFill>
                  <a:schemeClr val="bg1"/>
                </a:solidFill>
              </a:rPr>
              <a:t>セールスプロモーション</a:t>
            </a:r>
            <a:r>
              <a:rPr lang="ja-JP" altLang="en-US" sz="1600" dirty="0" smtClean="0">
                <a:solidFill>
                  <a:schemeClr val="bg1"/>
                </a:solidFill>
              </a:rPr>
              <a:t>の</a:t>
            </a:r>
            <a:r>
              <a:rPr lang="ja-JP" altLang="en-US" sz="1600" dirty="0">
                <a:solidFill>
                  <a:schemeClr val="bg1"/>
                </a:solidFill>
              </a:rPr>
              <a:t>視点から注目する。</a:t>
            </a:r>
            <a:endParaRPr lang="ja-JP" altLang="ja-JP" sz="1600" dirty="0">
              <a:solidFill>
                <a:schemeClr val="bg1"/>
              </a:solidFill>
            </a:endParaRPr>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13</a:t>
            </a:fld>
            <a:endParaRPr kumimoji="1" lang="ja-JP" altLang="en-US"/>
          </a:p>
        </p:txBody>
      </p:sp>
      <p:sp>
        <p:nvSpPr>
          <p:cNvPr id="6" name="正方形/長方形 5">
            <a:extLst>
              <a:ext uri="{FF2B5EF4-FFF2-40B4-BE49-F238E27FC236}">
                <a16:creationId xmlns="" xmlns:a16="http://schemas.microsoft.com/office/drawing/2014/main" id="{9435BE74-3309-4226-A657-5FBBCA6AC60C}"/>
              </a:ext>
            </a:extLst>
          </p:cNvPr>
          <p:cNvSpPr/>
          <p:nvPr/>
        </p:nvSpPr>
        <p:spPr>
          <a:xfrm>
            <a:off x="1" y="4206938"/>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 xmlns:a16="http://schemas.microsoft.com/office/drawing/2014/main" id="{4573A81D-1FE1-4A85-920D-88B906A50CB0}"/>
              </a:ext>
            </a:extLst>
          </p:cNvPr>
          <p:cNvSpPr txBox="1">
            <a:spLocks/>
          </p:cNvSpPr>
          <p:nvPr/>
        </p:nvSpPr>
        <p:spPr bwMode="gray">
          <a:xfrm>
            <a:off x="1734756" y="4309226"/>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r"/>
            <a:r>
              <a:rPr lang="ja-JP" altLang="en-US" dirty="0">
                <a:solidFill>
                  <a:schemeClr val="tx1"/>
                </a:solidFill>
              </a:rPr>
              <a:t>問題意識</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13</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462904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 xmlns:a16="http://schemas.microsoft.com/office/drawing/2014/main" id="{7C3431B6-9BDD-48E8-B58C-A44A8CACFD18}"/>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復刻商品とセールス･プロモーション①</a:t>
            </a:r>
            <a:endParaRPr kumimoji="1" lang="ja-JP" altLang="en-US" sz="3200" dirty="0">
              <a:latin typeface="+mj-ea"/>
              <a:ea typeface="+mj-ea"/>
            </a:endParaRPr>
          </a:p>
        </p:txBody>
      </p:sp>
      <p:sp>
        <p:nvSpPr>
          <p:cNvPr id="2" name="スライド番号プレースホルダー 1">
            <a:extLst>
              <a:ext uri="{FF2B5EF4-FFF2-40B4-BE49-F238E27FC236}">
                <a16:creationId xmlns="" xmlns:a16="http://schemas.microsoft.com/office/drawing/2014/main" id="{C5DDC300-3D8C-43F1-A068-DDE5B4F9BFBA}"/>
              </a:ext>
            </a:extLst>
          </p:cNvPr>
          <p:cNvSpPr>
            <a:spLocks noGrp="1"/>
          </p:cNvSpPr>
          <p:nvPr>
            <p:ph type="sldNum" sz="quarter" idx="12"/>
          </p:nvPr>
        </p:nvSpPr>
        <p:spPr/>
        <p:txBody>
          <a:bodyPr/>
          <a:lstStyle/>
          <a:p>
            <a:fld id="{EB45EBAB-DB7F-2A48-A994-BDA5332DDFB5}" type="slidenum">
              <a:rPr kumimoji="1" lang="ja-JP" altLang="en-US" smtClean="0"/>
              <a:t>14</a:t>
            </a:fld>
            <a:endParaRPr kumimoji="1" lang="ja-JP" altLang="en-US"/>
          </a:p>
        </p:txBody>
      </p:sp>
      <p:sp>
        <p:nvSpPr>
          <p:cNvPr id="3" name="コンテンツ プレースホルダー 2">
            <a:extLst>
              <a:ext uri="{FF2B5EF4-FFF2-40B4-BE49-F238E27FC236}">
                <a16:creationId xmlns="" xmlns:a16="http://schemas.microsoft.com/office/drawing/2014/main" id="{5256296C-8ED7-49FC-A4A7-5DD9E4E5D118}"/>
              </a:ext>
            </a:extLst>
          </p:cNvPr>
          <p:cNvSpPr txBox="1">
            <a:spLocks/>
          </p:cNvSpPr>
          <p:nvPr/>
        </p:nvSpPr>
        <p:spPr>
          <a:xfrm>
            <a:off x="400415" y="2342696"/>
            <a:ext cx="8125560" cy="3994021"/>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ja-JP" altLang="en-US" dirty="0"/>
              <a:t>はちみつレモンの事例 → 一時的な購買量増加</a:t>
            </a:r>
            <a:endParaRPr lang="en-US" altLang="ja-JP" dirty="0"/>
          </a:p>
          <a:p>
            <a:pPr marL="0" indent="0">
              <a:buNone/>
            </a:pPr>
            <a:endParaRPr lang="en-US" altLang="ja-JP" dirty="0"/>
          </a:p>
          <a:p>
            <a:pPr marL="0" indent="0">
              <a:buNone/>
            </a:pPr>
            <a:r>
              <a:rPr lang="ja-JP" altLang="en-US" dirty="0"/>
              <a:t>　 </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r>
              <a:rPr lang="ja-JP" altLang="en-US" dirty="0"/>
              <a:t>　  「販売を促進させるための様々な活動」の定義に当てはまるため、</a:t>
            </a:r>
            <a:endParaRPr lang="en-US" altLang="ja-JP" dirty="0"/>
          </a:p>
          <a:p>
            <a:pPr marL="0" indent="0">
              <a:buNone/>
            </a:pPr>
            <a:r>
              <a:rPr lang="ja-JP" altLang="en-US" dirty="0"/>
              <a:t>　　  復刻商品は</a:t>
            </a:r>
            <a:r>
              <a:rPr lang="en-US" altLang="ja-JP" dirty="0"/>
              <a:t>SP</a:t>
            </a:r>
            <a:r>
              <a:rPr lang="ja-JP" altLang="en-US" dirty="0"/>
              <a:t> の一環であると言える。</a:t>
            </a:r>
            <a:endParaRPr lang="en-US" altLang="ja-JP" dirty="0"/>
          </a:p>
        </p:txBody>
      </p:sp>
      <p:sp>
        <p:nvSpPr>
          <p:cNvPr id="6" name="スライド番号プレースホルダー 4">
            <a:extLst>
              <a:ext uri="{FF2B5EF4-FFF2-40B4-BE49-F238E27FC236}">
                <a16:creationId xmlns="" xmlns:a16="http://schemas.microsoft.com/office/drawing/2014/main" id="{1F6459E7-4FF0-448F-A095-285AA8D78AAE}"/>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14</a:t>
            </a:fld>
            <a:endParaRPr kumimoji="1" lang="ja-JP" altLang="en-US"/>
          </a:p>
        </p:txBody>
      </p:sp>
      <p:sp>
        <p:nvSpPr>
          <p:cNvPr id="7" name="正方形/長方形 6">
            <a:extLst>
              <a:ext uri="{FF2B5EF4-FFF2-40B4-BE49-F238E27FC236}">
                <a16:creationId xmlns="" xmlns:a16="http://schemas.microsoft.com/office/drawing/2014/main" id="{A9534080-92AA-42FA-80DD-4FAF903E16A4}"/>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吹き出し: 角を丸めた四角形 7">
            <a:extLst>
              <a:ext uri="{FF2B5EF4-FFF2-40B4-BE49-F238E27FC236}">
                <a16:creationId xmlns="" xmlns:a16="http://schemas.microsoft.com/office/drawing/2014/main" id="{728E742E-B2F5-4B9E-BEA3-138FC16054CA}"/>
              </a:ext>
            </a:extLst>
          </p:cNvPr>
          <p:cNvSpPr/>
          <p:nvPr/>
        </p:nvSpPr>
        <p:spPr>
          <a:xfrm>
            <a:off x="5530268" y="1495345"/>
            <a:ext cx="2154563" cy="804042"/>
          </a:xfrm>
          <a:prstGeom prst="wedgeRoundRectCallout">
            <a:avLst>
              <a:gd name="adj1" fmla="val -45133"/>
              <a:gd name="adj2" fmla="val 7375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短期的な</a:t>
            </a:r>
            <a:r>
              <a:rPr kumimoji="1" lang="en-US" altLang="ja-JP" dirty="0">
                <a:solidFill>
                  <a:schemeClr val="tx1"/>
                </a:solidFill>
              </a:rPr>
              <a:t>SP</a:t>
            </a:r>
            <a:r>
              <a:rPr kumimoji="1" lang="ja-JP" altLang="en-US" dirty="0">
                <a:solidFill>
                  <a:schemeClr val="tx1"/>
                </a:solidFill>
              </a:rPr>
              <a:t>の定義に当てはまる</a:t>
            </a:r>
            <a:endParaRPr kumimoji="1" lang="en-US" altLang="ja-JP" dirty="0">
              <a:solidFill>
                <a:schemeClr val="tx1"/>
              </a:solidFill>
            </a:endParaRPr>
          </a:p>
        </p:txBody>
      </p:sp>
      <p:pic>
        <p:nvPicPr>
          <p:cNvPr id="9" name="図 8">
            <a:extLst>
              <a:ext uri="{FF2B5EF4-FFF2-40B4-BE49-F238E27FC236}">
                <a16:creationId xmlns="" xmlns:a16="http://schemas.microsoft.com/office/drawing/2014/main" id="{C9509989-6A3A-4F79-81AF-2D7DC028A888}"/>
              </a:ext>
            </a:extLst>
          </p:cNvPr>
          <p:cNvPicPr>
            <a:picLocks noChangeAspect="1"/>
          </p:cNvPicPr>
          <p:nvPr/>
        </p:nvPicPr>
        <p:blipFill rotWithShape="1">
          <a:blip r:embed="rId2"/>
          <a:srcRect l="29155" r="27652"/>
          <a:stretch/>
        </p:blipFill>
        <p:spPr>
          <a:xfrm>
            <a:off x="1107763" y="3047546"/>
            <a:ext cx="746801" cy="1729005"/>
          </a:xfrm>
          <a:prstGeom prst="rect">
            <a:avLst/>
          </a:prstGeom>
          <a:effectLst>
            <a:glow rad="127000">
              <a:schemeClr val="accent1">
                <a:alpha val="0"/>
              </a:schemeClr>
            </a:glow>
          </a:effectLst>
        </p:spPr>
      </p:pic>
      <p:sp>
        <p:nvSpPr>
          <p:cNvPr id="10" name="加算記号 9">
            <a:extLst>
              <a:ext uri="{FF2B5EF4-FFF2-40B4-BE49-F238E27FC236}">
                <a16:creationId xmlns="" xmlns:a16="http://schemas.microsoft.com/office/drawing/2014/main" id="{7534F6DB-8025-451C-83CF-84141B6C58BE}"/>
              </a:ext>
            </a:extLst>
          </p:cNvPr>
          <p:cNvSpPr/>
          <p:nvPr/>
        </p:nvSpPr>
        <p:spPr>
          <a:xfrm>
            <a:off x="2004000" y="3778998"/>
            <a:ext cx="526357" cy="49237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右 11">
            <a:extLst>
              <a:ext uri="{FF2B5EF4-FFF2-40B4-BE49-F238E27FC236}">
                <a16:creationId xmlns="" xmlns:a16="http://schemas.microsoft.com/office/drawing/2014/main" id="{3DE0B6B8-A508-44E9-B07C-653104A7EA36}"/>
              </a:ext>
            </a:extLst>
          </p:cNvPr>
          <p:cNvSpPr/>
          <p:nvPr/>
        </p:nvSpPr>
        <p:spPr>
          <a:xfrm>
            <a:off x="4972400" y="3912049"/>
            <a:ext cx="746801" cy="4236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思考の吹き出し: 雲形 12">
            <a:extLst>
              <a:ext uri="{FF2B5EF4-FFF2-40B4-BE49-F238E27FC236}">
                <a16:creationId xmlns="" xmlns:a16="http://schemas.microsoft.com/office/drawing/2014/main" id="{B28BA3F6-72F7-4F55-8545-AEC89614694D}"/>
              </a:ext>
            </a:extLst>
          </p:cNvPr>
          <p:cNvSpPr/>
          <p:nvPr/>
        </p:nvSpPr>
        <p:spPr>
          <a:xfrm>
            <a:off x="2806814" y="3408266"/>
            <a:ext cx="1894011" cy="1233834"/>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 xmlns:a16="http://schemas.microsoft.com/office/drawing/2014/main" id="{06F3612B-1509-45BE-8FD1-7BD5F1589781}"/>
              </a:ext>
            </a:extLst>
          </p:cNvPr>
          <p:cNvSpPr/>
          <p:nvPr/>
        </p:nvSpPr>
        <p:spPr>
          <a:xfrm>
            <a:off x="3072800" y="3861620"/>
            <a:ext cx="1317156" cy="400110"/>
          </a:xfrm>
          <a:prstGeom prst="rect">
            <a:avLst/>
          </a:prstGeom>
          <a:noFill/>
        </p:spPr>
        <p:txBody>
          <a:bodyPr wrap="square" lIns="91440" tIns="45720" rIns="91440" bIns="45720">
            <a:spAutoFit/>
          </a:bodyPr>
          <a:lstStyle/>
          <a:p>
            <a:pPr algn="ctr"/>
            <a:r>
              <a:rPr lang="ja-JP" altLang="en-US" sz="2000" dirty="0">
                <a:ln w="0"/>
              </a:rPr>
              <a:t>懐かしさ</a:t>
            </a:r>
            <a:endParaRPr lang="ja-JP" altLang="en-US" sz="2000" b="0" cap="none" spc="0" dirty="0">
              <a:ln w="0"/>
              <a:solidFill>
                <a:schemeClr val="tx1"/>
              </a:solidFill>
            </a:endParaRPr>
          </a:p>
        </p:txBody>
      </p:sp>
      <p:pic>
        <p:nvPicPr>
          <p:cNvPr id="16" name="図 15">
            <a:extLst>
              <a:ext uri="{FF2B5EF4-FFF2-40B4-BE49-F238E27FC236}">
                <a16:creationId xmlns="" xmlns:a16="http://schemas.microsoft.com/office/drawing/2014/main" id="{5343732D-2071-4233-A2AD-AB52D901DC22}"/>
              </a:ext>
            </a:extLst>
          </p:cNvPr>
          <p:cNvPicPr>
            <a:picLocks noChangeAspect="1"/>
          </p:cNvPicPr>
          <p:nvPr/>
        </p:nvPicPr>
        <p:blipFill>
          <a:blip r:embed="rId3"/>
          <a:stretch>
            <a:fillRect/>
          </a:stretch>
        </p:blipFill>
        <p:spPr>
          <a:xfrm>
            <a:off x="6080052" y="3233356"/>
            <a:ext cx="1863479" cy="1781024"/>
          </a:xfrm>
          <a:prstGeom prst="rect">
            <a:avLst/>
          </a:prstGeom>
        </p:spPr>
      </p:pic>
      <p:sp>
        <p:nvSpPr>
          <p:cNvPr id="17" name="テキスト ボックス 16">
            <a:extLst>
              <a:ext uri="{FF2B5EF4-FFF2-40B4-BE49-F238E27FC236}">
                <a16:creationId xmlns="" xmlns:a16="http://schemas.microsoft.com/office/drawing/2014/main" id="{156F2963-5E39-4B8D-9AF9-117E7FC02718}"/>
              </a:ext>
            </a:extLst>
          </p:cNvPr>
          <p:cNvSpPr txBox="1"/>
          <p:nvPr/>
        </p:nvSpPr>
        <p:spPr>
          <a:xfrm>
            <a:off x="312443" y="130155"/>
            <a:ext cx="1107996" cy="369332"/>
          </a:xfrm>
          <a:prstGeom prst="rect">
            <a:avLst/>
          </a:prstGeom>
          <a:noFill/>
        </p:spPr>
        <p:txBody>
          <a:bodyPr wrap="none" rtlCol="0">
            <a:spAutoFit/>
          </a:bodyPr>
          <a:lstStyle/>
          <a:p>
            <a:r>
              <a:rPr kumimoji="1" lang="ja-JP" altLang="en-US" dirty="0"/>
              <a:t>問題意識</a:t>
            </a:r>
          </a:p>
        </p:txBody>
      </p:sp>
    </p:spTree>
    <p:extLst>
      <p:ext uri="{BB962C8B-B14F-4D97-AF65-F5344CB8AC3E}">
        <p14:creationId xmlns:p14="http://schemas.microsoft.com/office/powerpoint/2010/main" val="41043736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 xmlns:a16="http://schemas.microsoft.com/office/drawing/2014/main" id="{7300EE72-862C-42FE-B59A-227D163A45D9}"/>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復刻商品とセールス･プロモーション②</a:t>
            </a:r>
            <a:endParaRPr kumimoji="1" lang="ja-JP" altLang="en-US" sz="3200" dirty="0">
              <a:latin typeface="+mj-ea"/>
              <a:ea typeface="+mj-ea"/>
            </a:endParaRPr>
          </a:p>
        </p:txBody>
      </p:sp>
      <p:sp>
        <p:nvSpPr>
          <p:cNvPr id="3" name="コンテンツ プレースホルダー 2">
            <a:extLst>
              <a:ext uri="{FF2B5EF4-FFF2-40B4-BE49-F238E27FC236}">
                <a16:creationId xmlns="" xmlns:a16="http://schemas.microsoft.com/office/drawing/2014/main" id="{3C8F8B96-AEA0-4C24-AF2A-60184C8C144D}"/>
              </a:ext>
            </a:extLst>
          </p:cNvPr>
          <p:cNvSpPr>
            <a:spLocks noGrp="1"/>
          </p:cNvSpPr>
          <p:nvPr>
            <p:ph idx="1"/>
          </p:nvPr>
        </p:nvSpPr>
        <p:spPr>
          <a:xfrm>
            <a:off x="210946" y="1814732"/>
            <a:ext cx="8715994" cy="4304714"/>
          </a:xfrm>
        </p:spPr>
        <p:txBody>
          <a:bodyPr>
            <a:normAutofit fontScale="92500" lnSpcReduction="10000"/>
          </a:bodyPr>
          <a:lstStyle/>
          <a:p>
            <a:r>
              <a:rPr lang="ja-JP" altLang="en-US" dirty="0"/>
              <a:t>セールス・プロモーション：購買を促進する情報やサービスのこと</a:t>
            </a:r>
            <a:endParaRPr lang="en-US" altLang="ja-JP" dirty="0"/>
          </a:p>
          <a:p>
            <a:endParaRPr kumimoji="1" lang="en-US" altLang="ja-JP" dirty="0"/>
          </a:p>
          <a:p>
            <a:endParaRPr kumimoji="1" lang="en-US" altLang="ja-JP" dirty="0"/>
          </a:p>
          <a:p>
            <a:r>
              <a:rPr kumimoji="1" lang="ja-JP" altLang="en-US" dirty="0"/>
              <a:t>セールス・プロモーションの効果（小川</a:t>
            </a:r>
            <a:r>
              <a:rPr kumimoji="1" lang="en-US" altLang="ja-JP" dirty="0"/>
              <a:t>,1999</a:t>
            </a:r>
            <a:r>
              <a:rPr kumimoji="1" lang="ja-JP" altLang="en-US" dirty="0"/>
              <a:t>）</a:t>
            </a:r>
            <a:endParaRPr kumimoji="1" lang="en-US" altLang="ja-JP" sz="1600" dirty="0"/>
          </a:p>
          <a:p>
            <a:endParaRPr kumimoji="1" lang="en-US" altLang="ja-JP" sz="1600" dirty="0"/>
          </a:p>
          <a:p>
            <a:pPr marL="0" indent="0">
              <a:buNone/>
            </a:pPr>
            <a:r>
              <a:rPr kumimoji="1" lang="ja-JP" altLang="en-US" dirty="0"/>
              <a:t> ・短期的効果→セールス・プロモーション参加のための購買量増加意向</a:t>
            </a:r>
            <a:endParaRPr kumimoji="1" lang="en-US" altLang="ja-JP" dirty="0"/>
          </a:p>
          <a:p>
            <a:pPr marL="0" indent="0">
              <a:buNone/>
            </a:pPr>
            <a:endParaRPr kumimoji="1" lang="en-US" altLang="ja-JP" dirty="0"/>
          </a:p>
          <a:p>
            <a:pPr marL="0" indent="0">
              <a:buNone/>
            </a:pPr>
            <a:r>
              <a:rPr lang="ja-JP" altLang="en-US" dirty="0"/>
              <a:t> ・長期的効果→セールス・プロモーション参加後のブランドに対する態度の変化</a:t>
            </a:r>
            <a:endParaRPr lang="en-US" altLang="ja-JP" dirty="0"/>
          </a:p>
          <a:p>
            <a:pPr marL="0" indent="0">
              <a:buNone/>
            </a:pPr>
            <a:endParaRPr lang="en-US" altLang="ja-JP" dirty="0"/>
          </a:p>
          <a:p>
            <a:pPr marL="0" indent="0">
              <a:buNone/>
            </a:pPr>
            <a:endParaRPr lang="en-US" altLang="ja-JP" dirty="0"/>
          </a:p>
          <a:p>
            <a:pPr marL="0" indent="0">
              <a:buNone/>
            </a:pPr>
            <a:r>
              <a:rPr lang="ja-JP" altLang="en-US" dirty="0"/>
              <a:t>短期即効性を狙ったセールス・プロモーションの繰り返しはブランド・イメージや</a:t>
            </a:r>
            <a:endParaRPr lang="en-US" altLang="ja-JP" dirty="0"/>
          </a:p>
          <a:p>
            <a:pPr marL="0" indent="0">
              <a:buNone/>
            </a:pPr>
            <a:r>
              <a:rPr lang="ja-JP" altLang="en-US" dirty="0"/>
              <a:t>ブランド・ロイヤルティを損なう</a:t>
            </a:r>
            <a:endParaRPr lang="en-US" altLang="ja-JP" dirty="0"/>
          </a:p>
          <a:p>
            <a:pPr marL="0" indent="0">
              <a:buNone/>
            </a:pPr>
            <a:endParaRPr kumimoji="1" lang="en-US" altLang="ja-JP" dirty="0"/>
          </a:p>
        </p:txBody>
      </p:sp>
      <p:sp>
        <p:nvSpPr>
          <p:cNvPr id="4" name="スライド番号プレースホルダー 3">
            <a:extLst>
              <a:ext uri="{FF2B5EF4-FFF2-40B4-BE49-F238E27FC236}">
                <a16:creationId xmlns="" xmlns:a16="http://schemas.microsoft.com/office/drawing/2014/main" id="{D740D97F-17BB-49B8-8595-5D2B0455F2EE}"/>
              </a:ext>
            </a:extLst>
          </p:cNvPr>
          <p:cNvSpPr>
            <a:spLocks noGrp="1"/>
          </p:cNvSpPr>
          <p:nvPr>
            <p:ph type="sldNum" sz="quarter" idx="12"/>
          </p:nvPr>
        </p:nvSpPr>
        <p:spPr/>
        <p:txBody>
          <a:bodyPr/>
          <a:lstStyle/>
          <a:p>
            <a:fld id="{EB45EBAB-DB7F-2A48-A994-BDA5332DDFB5}" type="slidenum">
              <a:rPr kumimoji="1" lang="ja-JP" altLang="en-US" smtClean="0"/>
              <a:t>15</a:t>
            </a:fld>
            <a:endParaRPr kumimoji="1" lang="ja-JP" altLang="en-US"/>
          </a:p>
        </p:txBody>
      </p:sp>
      <p:sp>
        <p:nvSpPr>
          <p:cNvPr id="8" name="スライド番号プレースホルダー 4">
            <a:extLst>
              <a:ext uri="{FF2B5EF4-FFF2-40B4-BE49-F238E27FC236}">
                <a16:creationId xmlns="" xmlns:a16="http://schemas.microsoft.com/office/drawing/2014/main" id="{449287FE-ED6C-4D5D-ACD9-5557F843FCF1}"/>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15</a:t>
            </a:fld>
            <a:endParaRPr kumimoji="1" lang="ja-JP" altLang="en-US"/>
          </a:p>
        </p:txBody>
      </p:sp>
      <p:sp>
        <p:nvSpPr>
          <p:cNvPr id="9" name="正方形/長方形 8">
            <a:extLst>
              <a:ext uri="{FF2B5EF4-FFF2-40B4-BE49-F238E27FC236}">
                <a16:creationId xmlns="" xmlns:a16="http://schemas.microsoft.com/office/drawing/2014/main" id="{7EBAA60B-EFD3-47EB-B541-226AC8D88AF9}"/>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吹き出し: 角を丸めた四角形 9">
            <a:extLst>
              <a:ext uri="{FF2B5EF4-FFF2-40B4-BE49-F238E27FC236}">
                <a16:creationId xmlns="" xmlns:a16="http://schemas.microsoft.com/office/drawing/2014/main" id="{4EF6F221-D4A9-46E2-A980-B6C1E322C6E7}"/>
              </a:ext>
            </a:extLst>
          </p:cNvPr>
          <p:cNvSpPr/>
          <p:nvPr/>
        </p:nvSpPr>
        <p:spPr>
          <a:xfrm>
            <a:off x="6155163" y="2501979"/>
            <a:ext cx="1870903" cy="804042"/>
          </a:xfrm>
          <a:prstGeom prst="wedgeRoundRectCallout">
            <a:avLst>
              <a:gd name="adj1" fmla="val -30505"/>
              <a:gd name="adj2" fmla="val 78529"/>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はちみつレモンの事例</a:t>
            </a:r>
            <a:endParaRPr kumimoji="1" lang="en-US" altLang="ja-JP" dirty="0">
              <a:solidFill>
                <a:schemeClr val="tx1"/>
              </a:solidFill>
            </a:endParaRPr>
          </a:p>
        </p:txBody>
      </p:sp>
      <p:sp>
        <p:nvSpPr>
          <p:cNvPr id="11" name="テキスト ボックス 10">
            <a:extLst>
              <a:ext uri="{FF2B5EF4-FFF2-40B4-BE49-F238E27FC236}">
                <a16:creationId xmlns="" xmlns:a16="http://schemas.microsoft.com/office/drawing/2014/main" id="{A63A0530-6164-49CD-890A-D0B9EBB12FEF}"/>
              </a:ext>
            </a:extLst>
          </p:cNvPr>
          <p:cNvSpPr txBox="1"/>
          <p:nvPr/>
        </p:nvSpPr>
        <p:spPr>
          <a:xfrm>
            <a:off x="312443" y="130155"/>
            <a:ext cx="1107996" cy="369332"/>
          </a:xfrm>
          <a:prstGeom prst="rect">
            <a:avLst/>
          </a:prstGeom>
          <a:noFill/>
        </p:spPr>
        <p:txBody>
          <a:bodyPr wrap="none" rtlCol="0">
            <a:spAutoFit/>
          </a:bodyPr>
          <a:lstStyle/>
          <a:p>
            <a:r>
              <a:rPr kumimoji="1" lang="ja-JP" altLang="en-US" dirty="0"/>
              <a:t>問題意識</a:t>
            </a:r>
          </a:p>
        </p:txBody>
      </p:sp>
    </p:spTree>
    <p:extLst>
      <p:ext uri="{BB962C8B-B14F-4D97-AF65-F5344CB8AC3E}">
        <p14:creationId xmlns:p14="http://schemas.microsoft.com/office/powerpoint/2010/main" val="11160889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正方形/長方形 13">
            <a:extLst>
              <a:ext uri="{FF2B5EF4-FFF2-40B4-BE49-F238E27FC236}">
                <a16:creationId xmlns="" xmlns:a16="http://schemas.microsoft.com/office/drawing/2014/main" id="{2DF2D3EE-98D7-44EC-A993-041BBD810884}"/>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復刻商品と長期的効果</a:t>
            </a:r>
            <a:endParaRPr kumimoji="1" lang="ja-JP" altLang="en-US" sz="3200" dirty="0">
              <a:latin typeface="+mj-ea"/>
              <a:ea typeface="+mj-ea"/>
            </a:endParaRPr>
          </a:p>
        </p:txBody>
      </p:sp>
      <p:sp>
        <p:nvSpPr>
          <p:cNvPr id="2" name="スライド番号プレースホルダー 1">
            <a:extLst>
              <a:ext uri="{FF2B5EF4-FFF2-40B4-BE49-F238E27FC236}">
                <a16:creationId xmlns="" xmlns:a16="http://schemas.microsoft.com/office/drawing/2014/main" id="{A35E553D-0BF0-4736-AD71-129FA984E8E4}"/>
              </a:ext>
            </a:extLst>
          </p:cNvPr>
          <p:cNvSpPr>
            <a:spLocks noGrp="1"/>
          </p:cNvSpPr>
          <p:nvPr>
            <p:ph type="sldNum" sz="quarter" idx="12"/>
          </p:nvPr>
        </p:nvSpPr>
        <p:spPr/>
        <p:txBody>
          <a:bodyPr/>
          <a:lstStyle/>
          <a:p>
            <a:fld id="{EB45EBAB-DB7F-2A48-A994-BDA5332DDFB5}" type="slidenum">
              <a:rPr kumimoji="1" lang="ja-JP" altLang="en-US" smtClean="0"/>
              <a:t>16</a:t>
            </a:fld>
            <a:endParaRPr kumimoji="1" lang="ja-JP" altLang="en-US"/>
          </a:p>
        </p:txBody>
      </p:sp>
      <p:sp>
        <p:nvSpPr>
          <p:cNvPr id="6" name="コンテンツ プレースホルダー 2">
            <a:extLst>
              <a:ext uri="{FF2B5EF4-FFF2-40B4-BE49-F238E27FC236}">
                <a16:creationId xmlns="" xmlns:a16="http://schemas.microsoft.com/office/drawing/2014/main" id="{7D251964-FA56-4312-80DD-F71BDDC34A73}"/>
              </a:ext>
            </a:extLst>
          </p:cNvPr>
          <p:cNvSpPr txBox="1">
            <a:spLocks/>
          </p:cNvSpPr>
          <p:nvPr/>
        </p:nvSpPr>
        <p:spPr>
          <a:xfrm>
            <a:off x="620077" y="2081019"/>
            <a:ext cx="7897731" cy="4073070"/>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ja-JP" altLang="en-US" dirty="0"/>
              <a:t>企業にとっての復刻ブランド</a:t>
            </a:r>
            <a:endParaRPr lang="ja-JP" altLang="ja-JP" dirty="0"/>
          </a:p>
          <a:p>
            <a:pPr marL="0" indent="0">
              <a:buFont typeface="Wingdings 3" charset="2"/>
              <a:buNone/>
            </a:pPr>
            <a:r>
              <a:rPr lang="ja-JP" altLang="ja-JP" dirty="0"/>
              <a:t>「積み重ねてきた企業努力の成果として過去のブランドを「復刻」する」</a:t>
            </a:r>
            <a:r>
              <a:rPr lang="ja-JP" altLang="en-US" sz="1600" dirty="0"/>
              <a:t>松井氏</a:t>
            </a:r>
            <a:r>
              <a:rPr lang="en-US" altLang="ja-JP" sz="1600" dirty="0"/>
              <a:t>(2016)</a:t>
            </a:r>
            <a:endParaRPr lang="ja-JP" altLang="ja-JP" sz="1600" dirty="0"/>
          </a:p>
          <a:p>
            <a:pPr marL="0" indent="0">
              <a:buNone/>
            </a:pPr>
            <a:r>
              <a:rPr lang="ja-JP" altLang="en-US" dirty="0"/>
              <a:t>→</a:t>
            </a:r>
            <a:r>
              <a:rPr lang="ja-JP" altLang="ja-JP" dirty="0"/>
              <a:t>かつてのヒット商品・ブランドは企業にとって重要な</a:t>
            </a:r>
            <a:r>
              <a:rPr lang="ja-JP" altLang="en-US" sz="2000" dirty="0"/>
              <a:t>「</a:t>
            </a:r>
            <a:r>
              <a:rPr lang="ja-JP" altLang="ja-JP" sz="2000" dirty="0"/>
              <a:t>資産</a:t>
            </a:r>
            <a:r>
              <a:rPr lang="ja-JP" altLang="en-US" sz="2000" dirty="0"/>
              <a:t>」</a:t>
            </a:r>
            <a:endParaRPr lang="en-US" altLang="ja-JP" sz="2000" dirty="0"/>
          </a:p>
          <a:p>
            <a:pPr marL="0" indent="0">
              <a:buNone/>
            </a:pPr>
            <a:endParaRPr lang="en-US" altLang="ja-JP" dirty="0"/>
          </a:p>
          <a:p>
            <a:pPr marL="0" indent="0">
              <a:buNone/>
            </a:pPr>
            <a:endParaRPr lang="en-US" altLang="ja-JP" dirty="0"/>
          </a:p>
          <a:p>
            <a:pPr marL="0" indent="0" algn="ctr">
              <a:buNone/>
            </a:pPr>
            <a:r>
              <a:rPr lang="ja-JP" altLang="en-US" dirty="0"/>
              <a:t>復刻商品は企業にとって大事なもの</a:t>
            </a:r>
            <a:endParaRPr lang="en-US" altLang="ja-JP" dirty="0"/>
          </a:p>
          <a:p>
            <a:pPr marL="0" indent="0">
              <a:buNone/>
            </a:pPr>
            <a:endParaRPr lang="en-US" altLang="ja-JP" dirty="0"/>
          </a:p>
          <a:p>
            <a:pPr marL="0" indent="0">
              <a:buNone/>
            </a:pPr>
            <a:r>
              <a:rPr lang="ja-JP" altLang="en-US" sz="2000" dirty="0"/>
              <a:t>短期的効果だけでなく、消費者のブランド態度を好意的なものにする手立てとして復刻商品を扱う方法はないのか？</a:t>
            </a:r>
            <a:endParaRPr lang="ja-JP" altLang="ja-JP" sz="2000" dirty="0"/>
          </a:p>
        </p:txBody>
      </p:sp>
      <p:sp>
        <p:nvSpPr>
          <p:cNvPr id="7" name="矢印: 下 6">
            <a:extLst>
              <a:ext uri="{FF2B5EF4-FFF2-40B4-BE49-F238E27FC236}">
                <a16:creationId xmlns="" xmlns:a16="http://schemas.microsoft.com/office/drawing/2014/main" id="{3EACBA42-38C1-4893-AE08-A7EBD00E1BB4}"/>
              </a:ext>
            </a:extLst>
          </p:cNvPr>
          <p:cNvSpPr/>
          <p:nvPr/>
        </p:nvSpPr>
        <p:spPr>
          <a:xfrm>
            <a:off x="4233076" y="3644648"/>
            <a:ext cx="671732" cy="5627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8" name="吹き出し: 円形 7">
            <a:extLst>
              <a:ext uri="{FF2B5EF4-FFF2-40B4-BE49-F238E27FC236}">
                <a16:creationId xmlns="" xmlns:a16="http://schemas.microsoft.com/office/drawing/2014/main" id="{07CE36AA-5290-4A87-A0E5-9200DD6F9D18}"/>
              </a:ext>
            </a:extLst>
          </p:cNvPr>
          <p:cNvSpPr/>
          <p:nvPr/>
        </p:nvSpPr>
        <p:spPr>
          <a:xfrm>
            <a:off x="6667643" y="3550455"/>
            <a:ext cx="1913207" cy="1491174"/>
          </a:xfrm>
          <a:prstGeom prst="wedgeEllipseCallout">
            <a:avLst>
              <a:gd name="adj1" fmla="val -33154"/>
              <a:gd name="adj2" fmla="val -5724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 xmlns:a16="http://schemas.microsoft.com/office/drawing/2014/main" id="{449C5019-1448-49CB-8EEE-616103A484DD}"/>
              </a:ext>
            </a:extLst>
          </p:cNvPr>
          <p:cNvPicPr>
            <a:picLocks noChangeAspect="1"/>
          </p:cNvPicPr>
          <p:nvPr/>
        </p:nvPicPr>
        <p:blipFill rotWithShape="1">
          <a:blip r:embed="rId2"/>
          <a:srcRect l="29155" r="27652"/>
          <a:stretch/>
        </p:blipFill>
        <p:spPr>
          <a:xfrm>
            <a:off x="7342892" y="3644648"/>
            <a:ext cx="562707" cy="1302788"/>
          </a:xfrm>
          <a:prstGeom prst="rect">
            <a:avLst/>
          </a:prstGeom>
        </p:spPr>
      </p:pic>
      <p:sp>
        <p:nvSpPr>
          <p:cNvPr id="11" name="スライド番号プレースホルダー 4">
            <a:extLst>
              <a:ext uri="{FF2B5EF4-FFF2-40B4-BE49-F238E27FC236}">
                <a16:creationId xmlns="" xmlns:a16="http://schemas.microsoft.com/office/drawing/2014/main" id="{1A3FA004-4EF8-4B04-9580-8B8AED10DB40}"/>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16</a:t>
            </a:fld>
            <a:endParaRPr kumimoji="1" lang="ja-JP" altLang="en-US"/>
          </a:p>
        </p:txBody>
      </p:sp>
      <p:sp>
        <p:nvSpPr>
          <p:cNvPr id="12" name="正方形/長方形 11">
            <a:extLst>
              <a:ext uri="{FF2B5EF4-FFF2-40B4-BE49-F238E27FC236}">
                <a16:creationId xmlns="" xmlns:a16="http://schemas.microsoft.com/office/drawing/2014/main" id="{96CB5186-FF7F-44BE-B422-4113F58AA815}"/>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 xmlns:a16="http://schemas.microsoft.com/office/drawing/2014/main" id="{07DE3A42-BB85-4371-BCC1-C009EABAAD9D}"/>
              </a:ext>
            </a:extLst>
          </p:cNvPr>
          <p:cNvSpPr txBox="1"/>
          <p:nvPr/>
        </p:nvSpPr>
        <p:spPr>
          <a:xfrm>
            <a:off x="312443" y="130155"/>
            <a:ext cx="1107996" cy="369332"/>
          </a:xfrm>
          <a:prstGeom prst="rect">
            <a:avLst/>
          </a:prstGeom>
          <a:noFill/>
        </p:spPr>
        <p:txBody>
          <a:bodyPr wrap="none" rtlCol="0">
            <a:spAutoFit/>
          </a:bodyPr>
          <a:lstStyle/>
          <a:p>
            <a:r>
              <a:rPr kumimoji="1" lang="ja-JP" altLang="en-US" dirty="0"/>
              <a:t>問題意識</a:t>
            </a:r>
          </a:p>
        </p:txBody>
      </p:sp>
    </p:spTree>
    <p:extLst>
      <p:ext uri="{BB962C8B-B14F-4D97-AF65-F5344CB8AC3E}">
        <p14:creationId xmlns:p14="http://schemas.microsoft.com/office/powerpoint/2010/main" val="1207119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p:cNvPicPr>
            <a:picLocks noChangeAspect="1"/>
          </p:cNvPicPr>
          <p:nvPr/>
        </p:nvPicPr>
        <p:blipFill>
          <a:blip r:embed="rId2"/>
          <a:stretch>
            <a:fillRect/>
          </a:stretch>
        </p:blipFill>
        <p:spPr>
          <a:xfrm>
            <a:off x="2070804" y="3558425"/>
            <a:ext cx="2166985" cy="1623147"/>
          </a:xfrm>
          <a:prstGeom prst="rect">
            <a:avLst/>
          </a:prstGeom>
        </p:spPr>
      </p:pic>
      <p:sp>
        <p:nvSpPr>
          <p:cNvPr id="12" name="正方形/長方形 11">
            <a:extLst>
              <a:ext uri="{FF2B5EF4-FFF2-40B4-BE49-F238E27FC236}">
                <a16:creationId xmlns="" xmlns:a16="http://schemas.microsoft.com/office/drawing/2014/main" id="{25BA72CD-0C99-4B53-A162-581D7E3B749E}"/>
              </a:ext>
            </a:extLst>
          </p:cNvPr>
          <p:cNvSpPr/>
          <p:nvPr/>
        </p:nvSpPr>
        <p:spPr>
          <a:xfrm>
            <a:off x="-69155"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smtClean="0">
                <a:solidFill>
                  <a:srgbClr val="CCDDEA"/>
                </a:solidFill>
                <a:latin typeface="+mj-ea"/>
                <a:ea typeface="+mj-ea"/>
              </a:rPr>
              <a:t>はちみつレモンの失敗から学ぶ</a:t>
            </a:r>
            <a:endParaRPr kumimoji="1" lang="ja-JP" altLang="en-US" sz="3200" dirty="0">
              <a:solidFill>
                <a:srgbClr val="CCDDEA"/>
              </a:solidFill>
              <a:latin typeface="+mj-ea"/>
              <a:ea typeface="+mj-ea"/>
            </a:endParaRPr>
          </a:p>
        </p:txBody>
      </p:sp>
      <p:sp>
        <p:nvSpPr>
          <p:cNvPr id="2" name="スライド番号プレースホルダー 1">
            <a:extLst>
              <a:ext uri="{FF2B5EF4-FFF2-40B4-BE49-F238E27FC236}">
                <a16:creationId xmlns="" xmlns:a16="http://schemas.microsoft.com/office/drawing/2014/main" id="{C5DDC300-3D8C-43F1-A068-DDE5B4F9BFBA}"/>
              </a:ext>
            </a:extLst>
          </p:cNvPr>
          <p:cNvSpPr>
            <a:spLocks noGrp="1"/>
          </p:cNvSpPr>
          <p:nvPr>
            <p:ph type="sldNum" sz="quarter" idx="12"/>
          </p:nvPr>
        </p:nvSpPr>
        <p:spPr/>
        <p:txBody>
          <a:bodyPr/>
          <a:lstStyle/>
          <a:p>
            <a:fld id="{EB45EBAB-DB7F-2A48-A994-BDA5332DDFB5}" type="slidenum">
              <a:rPr kumimoji="1" lang="ja-JP" altLang="en-US" smtClean="0"/>
              <a:t>17</a:t>
            </a:fld>
            <a:endParaRPr kumimoji="1" lang="ja-JP" altLang="en-US"/>
          </a:p>
        </p:txBody>
      </p:sp>
      <p:sp>
        <p:nvSpPr>
          <p:cNvPr id="3" name="コンテンツ プレースホルダー 2">
            <a:extLst>
              <a:ext uri="{FF2B5EF4-FFF2-40B4-BE49-F238E27FC236}">
                <a16:creationId xmlns="" xmlns:a16="http://schemas.microsoft.com/office/drawing/2014/main" id="{5256296C-8ED7-49FC-A4A7-5DD9E4E5D118}"/>
              </a:ext>
            </a:extLst>
          </p:cNvPr>
          <p:cNvSpPr txBox="1">
            <a:spLocks/>
          </p:cNvSpPr>
          <p:nvPr/>
        </p:nvSpPr>
        <p:spPr>
          <a:xfrm>
            <a:off x="312443" y="1310344"/>
            <a:ext cx="8125560" cy="3671278"/>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ja-JP" altLang="en-US" dirty="0" smtClean="0"/>
              <a:t>はちみつレモンの失敗例</a:t>
            </a:r>
            <a:endParaRPr lang="en-US" altLang="ja-JP" dirty="0" smtClean="0"/>
          </a:p>
          <a:p>
            <a:pPr marL="0" indent="0">
              <a:buNone/>
            </a:pPr>
            <a:r>
              <a:rPr lang="ja-JP" altLang="ja-JP" dirty="0"/>
              <a:t>　　</a:t>
            </a:r>
            <a:r>
              <a:rPr lang="ja-JP" altLang="en-US" dirty="0"/>
              <a:t>商標登録ができずに、一般名詞に</a:t>
            </a:r>
            <a:r>
              <a:rPr lang="ja-JP" altLang="en-US" dirty="0" smtClean="0"/>
              <a:t>なっ</a:t>
            </a:r>
            <a:r>
              <a:rPr lang="ja-JP" altLang="en-US" dirty="0" smtClean="0"/>
              <a:t>た。</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smtClean="0"/>
          </a:p>
          <a:p>
            <a:r>
              <a:rPr lang="ja-JP" altLang="en-US" dirty="0" smtClean="0"/>
              <a:t>ブランド価値イメージを確立できなかったため、埋もれてしまった。</a:t>
            </a:r>
            <a:endParaRPr lang="en-US" altLang="ja-JP" dirty="0" smtClean="0"/>
          </a:p>
          <a:p>
            <a:endParaRPr lang="en-US" altLang="ja-JP" dirty="0" smtClean="0"/>
          </a:p>
          <a:p>
            <a:endParaRPr lang="en-US" altLang="ja-JP" dirty="0" smtClean="0"/>
          </a:p>
          <a:p>
            <a:pPr marL="0" indent="0">
              <a:buNone/>
            </a:pPr>
            <a:r>
              <a:rPr lang="ja-JP" altLang="en-US" dirty="0" smtClean="0"/>
              <a:t>　</a:t>
            </a:r>
            <a:endParaRPr lang="en-US" altLang="ja-JP" dirty="0"/>
          </a:p>
        </p:txBody>
      </p:sp>
      <p:sp>
        <p:nvSpPr>
          <p:cNvPr id="6" name="スライド番号プレースホルダー 4">
            <a:extLst>
              <a:ext uri="{FF2B5EF4-FFF2-40B4-BE49-F238E27FC236}">
                <a16:creationId xmlns="" xmlns:a16="http://schemas.microsoft.com/office/drawing/2014/main" id="{1F6459E7-4FF0-448F-A095-285AA8D78AAE}"/>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17</a:t>
            </a:fld>
            <a:endParaRPr kumimoji="1" lang="ja-JP" altLang="en-US"/>
          </a:p>
        </p:txBody>
      </p:sp>
      <p:sp>
        <p:nvSpPr>
          <p:cNvPr id="7" name="正方形/長方形 6">
            <a:extLst>
              <a:ext uri="{FF2B5EF4-FFF2-40B4-BE49-F238E27FC236}">
                <a16:creationId xmlns="" xmlns:a16="http://schemas.microsoft.com/office/drawing/2014/main" id="{A9534080-92AA-42FA-80DD-4FAF903E16A4}"/>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 xmlns:a16="http://schemas.microsoft.com/office/drawing/2014/main" id="{CA9B22B0-EF22-4C0C-8D7A-78452F2A98E2}"/>
              </a:ext>
            </a:extLst>
          </p:cNvPr>
          <p:cNvSpPr txBox="1"/>
          <p:nvPr/>
        </p:nvSpPr>
        <p:spPr>
          <a:xfrm>
            <a:off x="312443" y="130155"/>
            <a:ext cx="1107996" cy="369332"/>
          </a:xfrm>
          <a:prstGeom prst="rect">
            <a:avLst/>
          </a:prstGeom>
          <a:noFill/>
        </p:spPr>
        <p:txBody>
          <a:bodyPr wrap="none" rtlCol="0">
            <a:spAutoFit/>
          </a:bodyPr>
          <a:lstStyle/>
          <a:p>
            <a:r>
              <a:rPr kumimoji="1" lang="ja-JP" altLang="en-US" dirty="0"/>
              <a:t>問題意識</a:t>
            </a:r>
          </a:p>
        </p:txBody>
      </p:sp>
      <p:sp>
        <p:nvSpPr>
          <p:cNvPr id="10" name="矢印: 下 9">
            <a:extLst>
              <a:ext uri="{FF2B5EF4-FFF2-40B4-BE49-F238E27FC236}">
                <a16:creationId xmlns="" xmlns:a16="http://schemas.microsoft.com/office/drawing/2014/main" id="{7094F642-1236-4C84-926B-A800A897E18F}"/>
              </a:ext>
            </a:extLst>
          </p:cNvPr>
          <p:cNvSpPr/>
          <p:nvPr/>
        </p:nvSpPr>
        <p:spPr>
          <a:xfrm>
            <a:off x="574841" y="2850635"/>
            <a:ext cx="1205572" cy="159192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kumimoji="1" lang="ja-JP" altLang="en-US"/>
          </a:p>
        </p:txBody>
      </p:sp>
      <p:grpSp>
        <p:nvGrpSpPr>
          <p:cNvPr id="18" name="図形グループ 17"/>
          <p:cNvGrpSpPr/>
          <p:nvPr/>
        </p:nvGrpSpPr>
        <p:grpSpPr>
          <a:xfrm>
            <a:off x="2275624" y="5877469"/>
            <a:ext cx="3350334" cy="675468"/>
            <a:chOff x="2275624" y="5202001"/>
            <a:chExt cx="3350334" cy="675468"/>
          </a:xfrm>
        </p:grpSpPr>
        <p:sp>
          <p:nvSpPr>
            <p:cNvPr id="14" name="四角形: 角を丸くする 13">
              <a:extLst>
                <a:ext uri="{FF2B5EF4-FFF2-40B4-BE49-F238E27FC236}">
                  <a16:creationId xmlns="" xmlns:a16="http://schemas.microsoft.com/office/drawing/2014/main" id="{79A057EF-DDB7-4FEE-B738-859825F43635}"/>
                </a:ext>
              </a:extLst>
            </p:cNvPr>
            <p:cNvSpPr/>
            <p:nvPr/>
          </p:nvSpPr>
          <p:spPr>
            <a:xfrm>
              <a:off x="2275624" y="5202001"/>
              <a:ext cx="3350334" cy="6754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 xmlns:a16="http://schemas.microsoft.com/office/drawing/2014/main" id="{F0F2341D-36A2-4B9C-992A-CA1BD23CD975}"/>
                </a:ext>
              </a:extLst>
            </p:cNvPr>
            <p:cNvSpPr/>
            <p:nvPr/>
          </p:nvSpPr>
          <p:spPr>
            <a:xfrm>
              <a:off x="2436045" y="5282362"/>
              <a:ext cx="2954655" cy="461665"/>
            </a:xfrm>
            <a:prstGeom prst="rect">
              <a:avLst/>
            </a:prstGeom>
            <a:noFill/>
          </p:spPr>
          <p:txBody>
            <a:bodyPr wrap="none" lIns="91440" tIns="45720" rIns="91440" bIns="45720">
              <a:spAutoFit/>
            </a:bodyPr>
            <a:lstStyle/>
            <a:p>
              <a:pPr algn="ctr"/>
              <a:r>
                <a:rPr lang="ja-JP" altLang="en-US" sz="2400" dirty="0" smtClean="0">
                  <a:ln w="0"/>
                </a:rPr>
                <a:t>ブランド</a:t>
              </a:r>
              <a:r>
                <a:rPr lang="ja-JP" altLang="en-US" sz="2400" dirty="0">
                  <a:ln w="0"/>
                </a:rPr>
                <a:t>価値が大切</a:t>
              </a:r>
              <a:endParaRPr lang="ja-JP" altLang="en-US" sz="2400" b="0" cap="none" spc="0" dirty="0">
                <a:ln w="0"/>
                <a:solidFill>
                  <a:schemeClr val="tx1"/>
                </a:solidFill>
              </a:endParaRPr>
            </a:p>
          </p:txBody>
        </p:sp>
      </p:grpSp>
      <p:grpSp>
        <p:nvGrpSpPr>
          <p:cNvPr id="23" name="図形グループ 22"/>
          <p:cNvGrpSpPr/>
          <p:nvPr/>
        </p:nvGrpSpPr>
        <p:grpSpPr>
          <a:xfrm>
            <a:off x="4237789" y="2179053"/>
            <a:ext cx="4478421" cy="2802569"/>
            <a:chOff x="4237789" y="2179053"/>
            <a:chExt cx="4478421" cy="2802569"/>
          </a:xfrm>
        </p:grpSpPr>
        <p:sp>
          <p:nvSpPr>
            <p:cNvPr id="22" name="雲形吹き出し 21"/>
            <p:cNvSpPr/>
            <p:nvPr/>
          </p:nvSpPr>
          <p:spPr>
            <a:xfrm>
              <a:off x="4237789" y="2179053"/>
              <a:ext cx="4478421" cy="2802569"/>
            </a:xfrm>
            <a:prstGeom prst="cloudCallout">
              <a:avLst>
                <a:gd name="adj1" fmla="val -55389"/>
                <a:gd name="adj2" fmla="val 212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pic>
          <p:nvPicPr>
            <p:cNvPr id="8" name="図 7">
              <a:extLst>
                <a:ext uri="{FF2B5EF4-FFF2-40B4-BE49-F238E27FC236}">
                  <a16:creationId xmlns="" xmlns:a16="http://schemas.microsoft.com/office/drawing/2014/main" id="{05FF9F39-75B8-46C7-9562-B91344AF8B98}"/>
                </a:ext>
              </a:extLst>
            </p:cNvPr>
            <p:cNvPicPr>
              <a:picLocks noChangeAspect="1"/>
            </p:cNvPicPr>
            <p:nvPr/>
          </p:nvPicPr>
          <p:blipFill rotWithShape="1">
            <a:blip r:embed="rId3"/>
            <a:srcRect l="29155" r="27652"/>
            <a:stretch/>
          </p:blipFill>
          <p:spPr>
            <a:xfrm>
              <a:off x="7139808" y="2848210"/>
              <a:ext cx="626620" cy="1450759"/>
            </a:xfrm>
            <a:prstGeom prst="rect">
              <a:avLst/>
            </a:prstGeom>
            <a:effectLst>
              <a:glow rad="127000">
                <a:schemeClr val="accent1">
                  <a:alpha val="0"/>
                </a:schemeClr>
              </a:glow>
            </a:effectLst>
          </p:spPr>
        </p:pic>
        <p:pic>
          <p:nvPicPr>
            <p:cNvPr id="20" name="図 19"/>
            <p:cNvPicPr>
              <a:picLocks noChangeAspect="1"/>
            </p:cNvPicPr>
            <p:nvPr/>
          </p:nvPicPr>
          <p:blipFill>
            <a:blip r:embed="rId4"/>
            <a:stretch>
              <a:fillRect/>
            </a:stretch>
          </p:blipFill>
          <p:spPr>
            <a:xfrm>
              <a:off x="4918084" y="2848210"/>
              <a:ext cx="945231" cy="1420429"/>
            </a:xfrm>
            <a:prstGeom prst="rect">
              <a:avLst/>
            </a:prstGeom>
          </p:spPr>
        </p:pic>
        <p:pic>
          <p:nvPicPr>
            <p:cNvPr id="21" name="図 20"/>
            <p:cNvPicPr>
              <a:picLocks noChangeAspect="1"/>
            </p:cNvPicPr>
            <p:nvPr/>
          </p:nvPicPr>
          <p:blipFill>
            <a:blip r:embed="rId5"/>
            <a:stretch>
              <a:fillRect/>
            </a:stretch>
          </p:blipFill>
          <p:spPr>
            <a:xfrm>
              <a:off x="6294933" y="2364125"/>
              <a:ext cx="571949" cy="1379033"/>
            </a:xfrm>
            <a:prstGeom prst="rect">
              <a:avLst/>
            </a:prstGeom>
          </p:spPr>
        </p:pic>
      </p:grpSp>
      <p:pic>
        <p:nvPicPr>
          <p:cNvPr id="24" name="図 23"/>
          <p:cNvPicPr>
            <a:picLocks noChangeAspect="1"/>
          </p:cNvPicPr>
          <p:nvPr/>
        </p:nvPicPr>
        <p:blipFill>
          <a:blip r:embed="rId6"/>
          <a:stretch>
            <a:fillRect/>
          </a:stretch>
        </p:blipFill>
        <p:spPr>
          <a:xfrm>
            <a:off x="2436045" y="3085853"/>
            <a:ext cx="472572" cy="472572"/>
          </a:xfrm>
          <a:prstGeom prst="rect">
            <a:avLst/>
          </a:prstGeom>
        </p:spPr>
      </p:pic>
      <p:pic>
        <p:nvPicPr>
          <p:cNvPr id="25" name="図 24"/>
          <p:cNvPicPr>
            <a:picLocks noChangeAspect="1"/>
          </p:cNvPicPr>
          <p:nvPr/>
        </p:nvPicPr>
        <p:blipFill>
          <a:blip r:embed="rId6"/>
          <a:stretch>
            <a:fillRect/>
          </a:stretch>
        </p:blipFill>
        <p:spPr>
          <a:xfrm>
            <a:off x="2996497" y="3085853"/>
            <a:ext cx="472572" cy="472572"/>
          </a:xfrm>
          <a:prstGeom prst="rect">
            <a:avLst/>
          </a:prstGeom>
        </p:spPr>
      </p:pic>
      <p:pic>
        <p:nvPicPr>
          <p:cNvPr id="26" name="図 25"/>
          <p:cNvPicPr>
            <a:picLocks noChangeAspect="1"/>
          </p:cNvPicPr>
          <p:nvPr/>
        </p:nvPicPr>
        <p:blipFill>
          <a:blip r:embed="rId6"/>
          <a:stretch>
            <a:fillRect/>
          </a:stretch>
        </p:blipFill>
        <p:spPr>
          <a:xfrm>
            <a:off x="3476108" y="3085853"/>
            <a:ext cx="472572" cy="472572"/>
          </a:xfrm>
          <a:prstGeom prst="rect">
            <a:avLst/>
          </a:prstGeom>
        </p:spPr>
      </p:pic>
    </p:spTree>
    <p:extLst>
      <p:ext uri="{BB962C8B-B14F-4D97-AF65-F5344CB8AC3E}">
        <p14:creationId xmlns:p14="http://schemas.microsoft.com/office/powerpoint/2010/main" val="82396834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 xmlns:a16="http://schemas.microsoft.com/office/drawing/2014/main" id="{864090DE-E962-4C27-B23F-2A71FA726A76}"/>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問題意識</a:t>
            </a:r>
            <a:endParaRPr kumimoji="1" lang="ja-JP" altLang="en-US" sz="3200" dirty="0">
              <a:latin typeface="+mj-ea"/>
              <a:ea typeface="+mj-ea"/>
            </a:endParaRPr>
          </a:p>
        </p:txBody>
      </p:sp>
      <p:sp>
        <p:nvSpPr>
          <p:cNvPr id="10" name="スライド番号プレースホルダー 4">
            <a:extLst>
              <a:ext uri="{FF2B5EF4-FFF2-40B4-BE49-F238E27FC236}">
                <a16:creationId xmlns="" xmlns:a16="http://schemas.microsoft.com/office/drawing/2014/main" id="{24E7AA1E-E522-4755-AF92-1C72A0F5965A}"/>
              </a:ext>
            </a:extLst>
          </p:cNvPr>
          <p:cNvSpPr>
            <a:spLocks noGrp="1"/>
          </p:cNvSpPr>
          <p:nvPr/>
        </p:nvSpPr>
        <p:spPr>
          <a:xfrm>
            <a:off x="7766428" y="286125"/>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18</a:t>
            </a:fld>
            <a:endParaRPr kumimoji="1" lang="ja-JP" altLang="en-US"/>
          </a:p>
        </p:txBody>
      </p:sp>
      <p:sp>
        <p:nvSpPr>
          <p:cNvPr id="4" name="テキスト ボックス 3">
            <a:extLst>
              <a:ext uri="{FF2B5EF4-FFF2-40B4-BE49-F238E27FC236}">
                <a16:creationId xmlns="" xmlns:a16="http://schemas.microsoft.com/office/drawing/2014/main" id="{411A2413-A61D-4504-B495-0813F626B1C3}"/>
              </a:ext>
            </a:extLst>
          </p:cNvPr>
          <p:cNvSpPr txBox="1"/>
          <p:nvPr/>
        </p:nvSpPr>
        <p:spPr>
          <a:xfrm>
            <a:off x="1109579" y="2486527"/>
            <a:ext cx="6479941" cy="2062103"/>
          </a:xfrm>
          <a:prstGeom prst="rect">
            <a:avLst/>
          </a:prstGeom>
          <a:noFill/>
        </p:spPr>
        <p:txBody>
          <a:bodyPr wrap="square" rtlCol="0">
            <a:spAutoFit/>
          </a:bodyPr>
          <a:lstStyle/>
          <a:p>
            <a:r>
              <a:rPr kumimoji="1" lang="ja-JP" altLang="en-US" sz="3200" dirty="0"/>
              <a:t>復刻商品の短期的効果だけでなく、</a:t>
            </a:r>
            <a:endParaRPr kumimoji="1" lang="en-US" altLang="ja-JP" sz="3200" dirty="0"/>
          </a:p>
          <a:p>
            <a:r>
              <a:rPr kumimoji="1" lang="ja-JP" altLang="en-US" sz="3200" dirty="0"/>
              <a:t>ブランドに対する態度の変化である長期的効果を</a:t>
            </a:r>
            <a:endParaRPr kumimoji="1" lang="en-US" altLang="ja-JP" sz="3200" dirty="0"/>
          </a:p>
          <a:p>
            <a:r>
              <a:rPr kumimoji="1" lang="ja-JP" altLang="en-US" sz="3200" dirty="0"/>
              <a:t>考える必要がある</a:t>
            </a:r>
            <a:r>
              <a:rPr kumimoji="1" lang="ja-JP" altLang="en-US" sz="2000" dirty="0"/>
              <a:t>。</a:t>
            </a:r>
          </a:p>
        </p:txBody>
      </p:sp>
      <p:sp>
        <p:nvSpPr>
          <p:cNvPr id="6" name="スライド番号プレースホルダー 5">
            <a:extLst>
              <a:ext uri="{FF2B5EF4-FFF2-40B4-BE49-F238E27FC236}">
                <a16:creationId xmlns="" xmlns:a16="http://schemas.microsoft.com/office/drawing/2014/main" id="{227AC085-95E9-4BD4-970E-A4C1900B336C}"/>
              </a:ext>
            </a:extLst>
          </p:cNvPr>
          <p:cNvSpPr>
            <a:spLocks noGrp="1"/>
          </p:cNvSpPr>
          <p:nvPr>
            <p:ph type="sldNum" sz="quarter" idx="12"/>
          </p:nvPr>
        </p:nvSpPr>
        <p:spPr>
          <a:solidFill>
            <a:schemeClr val="accent1"/>
          </a:solidFill>
        </p:spPr>
        <p:txBody>
          <a:bodyPr/>
          <a:lstStyle/>
          <a:p>
            <a:fld id="{EB45EBAB-DB7F-2A48-A994-BDA5332DDFB5}" type="slidenum">
              <a:rPr kumimoji="1" lang="ja-JP" altLang="en-US" smtClean="0"/>
              <a:t>18</a:t>
            </a:fld>
            <a:endParaRPr kumimoji="1" lang="ja-JP" altLang="en-US" dirty="0"/>
          </a:p>
        </p:txBody>
      </p:sp>
      <p:sp>
        <p:nvSpPr>
          <p:cNvPr id="7" name="四角形: 角を丸くする 6">
            <a:extLst>
              <a:ext uri="{FF2B5EF4-FFF2-40B4-BE49-F238E27FC236}">
                <a16:creationId xmlns="" xmlns:a16="http://schemas.microsoft.com/office/drawing/2014/main" id="{6A24F66C-00B1-4DC5-9E06-C55F82321EFC}"/>
              </a:ext>
            </a:extLst>
          </p:cNvPr>
          <p:cNvSpPr/>
          <p:nvPr/>
        </p:nvSpPr>
        <p:spPr>
          <a:xfrm>
            <a:off x="882315" y="2326105"/>
            <a:ext cx="7138737" cy="26603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 xmlns:a16="http://schemas.microsoft.com/office/drawing/2014/main" id="{E200E3F9-12F9-4951-AA23-06FCBA22E4B8}"/>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12" name="テキスト ボックス 11">
            <a:extLst>
              <a:ext uri="{FF2B5EF4-FFF2-40B4-BE49-F238E27FC236}">
                <a16:creationId xmlns="" xmlns:a16="http://schemas.microsoft.com/office/drawing/2014/main" id="{735C41A8-BA54-4D58-A6C3-8C54314F9810}"/>
              </a:ext>
            </a:extLst>
          </p:cNvPr>
          <p:cNvSpPr txBox="1"/>
          <p:nvPr/>
        </p:nvSpPr>
        <p:spPr>
          <a:xfrm>
            <a:off x="312443" y="130155"/>
            <a:ext cx="1107996" cy="369332"/>
          </a:xfrm>
          <a:prstGeom prst="rect">
            <a:avLst/>
          </a:prstGeom>
          <a:noFill/>
        </p:spPr>
        <p:txBody>
          <a:bodyPr wrap="none" rtlCol="0">
            <a:spAutoFit/>
          </a:bodyPr>
          <a:lstStyle/>
          <a:p>
            <a:r>
              <a:rPr kumimoji="1" lang="ja-JP" altLang="en-US" dirty="0"/>
              <a:t>問題意識</a:t>
            </a:r>
          </a:p>
        </p:txBody>
      </p:sp>
    </p:spTree>
    <p:extLst>
      <p:ext uri="{BB962C8B-B14F-4D97-AF65-F5344CB8AC3E}">
        <p14:creationId xmlns:p14="http://schemas.microsoft.com/office/powerpoint/2010/main" val="59371854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4D4D39"/>
        </a:solidFill>
        <a:effectLst/>
      </p:bgPr>
    </p:bg>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473535" y="3197245"/>
            <a:ext cx="7410223" cy="3530600"/>
          </a:xfrm>
        </p:spPr>
        <p:txBody>
          <a:bodyPr>
            <a:normAutofit/>
          </a:bodyPr>
          <a:lstStyle/>
          <a:p>
            <a:pPr marL="0" indent="0">
              <a:buNone/>
            </a:pPr>
            <a:r>
              <a:rPr lang="ja-JP" altLang="en-US" sz="1600" dirty="0">
                <a:solidFill>
                  <a:schemeClr val="bg1"/>
                </a:solidFill>
              </a:rPr>
              <a:t>復刻商品の長期的効果を考えるために、</a:t>
            </a:r>
            <a:endParaRPr lang="en-US" altLang="ja-JP" sz="1600" dirty="0">
              <a:solidFill>
                <a:schemeClr val="bg1"/>
              </a:solidFill>
            </a:endParaRPr>
          </a:p>
          <a:p>
            <a:pPr marL="0" indent="0">
              <a:buNone/>
            </a:pPr>
            <a:r>
              <a:rPr lang="ja-JP" altLang="en-US" sz="1600" dirty="0">
                <a:solidFill>
                  <a:schemeClr val="bg1"/>
                </a:solidFill>
              </a:rPr>
              <a:t>復刻商品の消費者と人気の理由を探る。</a:t>
            </a:r>
            <a:endParaRPr lang="en-US" altLang="ja-JP" sz="1600" dirty="0">
              <a:solidFill>
                <a:schemeClr val="bg1"/>
              </a:solidFill>
            </a:endParaRPr>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19</a:t>
            </a:fld>
            <a:endParaRPr kumimoji="1" lang="ja-JP" altLang="en-US"/>
          </a:p>
        </p:txBody>
      </p:sp>
      <p:sp>
        <p:nvSpPr>
          <p:cNvPr id="6" name="正方形/長方形 5">
            <a:extLst>
              <a:ext uri="{FF2B5EF4-FFF2-40B4-BE49-F238E27FC236}">
                <a16:creationId xmlns="" xmlns:a16="http://schemas.microsoft.com/office/drawing/2014/main" id="{9435BE74-3309-4226-A657-5FBBCA6AC60C}"/>
              </a:ext>
            </a:extLst>
          </p:cNvPr>
          <p:cNvSpPr/>
          <p:nvPr/>
        </p:nvSpPr>
        <p:spPr>
          <a:xfrm>
            <a:off x="1" y="4206938"/>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 xmlns:a16="http://schemas.microsoft.com/office/drawing/2014/main" id="{4573A81D-1FE1-4A85-920D-88B906A50CB0}"/>
              </a:ext>
            </a:extLst>
          </p:cNvPr>
          <p:cNvSpPr txBox="1">
            <a:spLocks/>
          </p:cNvSpPr>
          <p:nvPr/>
        </p:nvSpPr>
        <p:spPr bwMode="gray">
          <a:xfrm>
            <a:off x="1734756" y="4309226"/>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r"/>
            <a:r>
              <a:rPr lang="ja-JP" altLang="en-US" dirty="0">
                <a:solidFill>
                  <a:schemeClr val="tx1"/>
                </a:solidFill>
              </a:rPr>
              <a:t>研究目的</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19</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547217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926C9DD-A472-4439-9B94-A865ED935776}"/>
              </a:ext>
            </a:extLst>
          </p:cNvPr>
          <p:cNvSpPr>
            <a:spLocks noGrp="1"/>
          </p:cNvSpPr>
          <p:nvPr>
            <p:ph idx="1"/>
          </p:nvPr>
        </p:nvSpPr>
        <p:spPr>
          <a:xfrm>
            <a:off x="464741" y="2489200"/>
            <a:ext cx="8426041" cy="3530600"/>
          </a:xfrm>
        </p:spPr>
        <p:txBody>
          <a:bodyPr/>
          <a:lstStyle/>
          <a:p>
            <a:r>
              <a:rPr lang="ja-JP" altLang="en-US" sz="2000" dirty="0"/>
              <a:t>復刻商品の長期的な効果に注目する。</a:t>
            </a:r>
            <a:endParaRPr lang="en-US" altLang="ja-JP" sz="2000" dirty="0"/>
          </a:p>
          <a:p>
            <a:r>
              <a:rPr lang="ja-JP" altLang="en-US" sz="2000" dirty="0"/>
              <a:t>本研究では企業が復刻商品を出した際の、親子間コミュニケーションを通じたマーケティングの有効性について明らかにする。</a:t>
            </a:r>
            <a:endParaRPr lang="en-US" altLang="ja-JP" sz="2000" dirty="0"/>
          </a:p>
          <a:p>
            <a:endParaRPr kumimoji="1" lang="ja-JP" altLang="en-US" b="1" dirty="0"/>
          </a:p>
        </p:txBody>
      </p:sp>
      <p:sp>
        <p:nvSpPr>
          <p:cNvPr id="4" name="スライド番号プレースホルダー 3">
            <a:extLst>
              <a:ext uri="{FF2B5EF4-FFF2-40B4-BE49-F238E27FC236}">
                <a16:creationId xmlns="" xmlns:a16="http://schemas.microsoft.com/office/drawing/2014/main" id="{F78CAEB5-E4E6-42CB-96B2-B52FC02D0984}"/>
              </a:ext>
            </a:extLst>
          </p:cNvPr>
          <p:cNvSpPr>
            <a:spLocks noGrp="1"/>
          </p:cNvSpPr>
          <p:nvPr>
            <p:ph type="sldNum" sz="quarter" idx="12"/>
          </p:nvPr>
        </p:nvSpPr>
        <p:spPr/>
        <p:txBody>
          <a:bodyPr/>
          <a:lstStyle/>
          <a:p>
            <a:fld id="{EB45EBAB-DB7F-2A48-A994-BDA5332DDFB5}" type="slidenum">
              <a:rPr kumimoji="1" lang="ja-JP" altLang="en-US" smtClean="0"/>
              <a:t>2</a:t>
            </a:fld>
            <a:endParaRPr kumimoji="1" lang="ja-JP" altLang="en-US"/>
          </a:p>
        </p:txBody>
      </p:sp>
      <p:sp>
        <p:nvSpPr>
          <p:cNvPr id="5" name="正方形/長方形 4">
            <a:extLst>
              <a:ext uri="{FF2B5EF4-FFF2-40B4-BE49-F238E27FC236}">
                <a16:creationId xmlns="" xmlns:a16="http://schemas.microsoft.com/office/drawing/2014/main" id="{8E4B092B-52C3-4F6E-9139-260C49E6501C}"/>
              </a:ext>
            </a:extLst>
          </p:cNvPr>
          <p:cNvSpPr/>
          <p:nvPr/>
        </p:nvSpPr>
        <p:spPr>
          <a:xfrm>
            <a:off x="0" y="521282"/>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a:latin typeface="+mj-ea"/>
                <a:ea typeface="+mj-ea"/>
              </a:rPr>
              <a:t>　</a:t>
            </a:r>
            <a:r>
              <a:rPr kumimoji="1" lang="ja-JP" altLang="en-US" sz="3200" dirty="0">
                <a:solidFill>
                  <a:srgbClr val="CCDDEA"/>
                </a:solidFill>
                <a:latin typeface="+mj-ea"/>
                <a:ea typeface="+mj-ea"/>
              </a:rPr>
              <a:t>研究概要</a:t>
            </a:r>
          </a:p>
        </p:txBody>
      </p:sp>
      <p:sp>
        <p:nvSpPr>
          <p:cNvPr id="7" name="スライド番号プレースホルダー 4">
            <a:extLst>
              <a:ext uri="{FF2B5EF4-FFF2-40B4-BE49-F238E27FC236}">
                <a16:creationId xmlns="" xmlns:a16="http://schemas.microsoft.com/office/drawing/2014/main" id="{97D61D99-432F-4916-A034-75DA54ED995A}"/>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a:t>
            </a:fld>
            <a:endParaRPr kumimoji="1" lang="ja-JP" altLang="en-US"/>
          </a:p>
        </p:txBody>
      </p:sp>
      <p:sp>
        <p:nvSpPr>
          <p:cNvPr id="8" name="正方形/長方形 7">
            <a:extLst>
              <a:ext uri="{FF2B5EF4-FFF2-40B4-BE49-F238E27FC236}">
                <a16:creationId xmlns="" xmlns:a16="http://schemas.microsoft.com/office/drawing/2014/main" id="{C9D8FAFB-0394-4E0C-991D-1F5462D043D7}"/>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7450850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正方形/長方形 11">
            <a:extLst>
              <a:ext uri="{FF2B5EF4-FFF2-40B4-BE49-F238E27FC236}">
                <a16:creationId xmlns="" xmlns:a16="http://schemas.microsoft.com/office/drawing/2014/main" id="{B1A65C76-C8FF-41F4-98B5-032BC3904514}"/>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ノスタルジアの喚起</a:t>
            </a:r>
            <a:endParaRPr kumimoji="1" lang="ja-JP" altLang="en-US" sz="3200" dirty="0">
              <a:latin typeface="+mj-ea"/>
              <a:ea typeface="+mj-ea"/>
            </a:endParaRPr>
          </a:p>
        </p:txBody>
      </p:sp>
      <p:sp>
        <p:nvSpPr>
          <p:cNvPr id="4" name="コンテンツ プレースホルダー 2">
            <a:extLst>
              <a:ext uri="{FF2B5EF4-FFF2-40B4-BE49-F238E27FC236}">
                <a16:creationId xmlns="" xmlns:a16="http://schemas.microsoft.com/office/drawing/2014/main" id="{762EA2E0-5E32-4259-891E-7E00BC8601E9}"/>
              </a:ext>
            </a:extLst>
          </p:cNvPr>
          <p:cNvSpPr txBox="1">
            <a:spLocks/>
          </p:cNvSpPr>
          <p:nvPr/>
        </p:nvSpPr>
        <p:spPr>
          <a:xfrm>
            <a:off x="365760" y="2007260"/>
            <a:ext cx="8679766" cy="4115327"/>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ja-JP" altLang="en-US" dirty="0"/>
              <a:t>復刻商品のベースはノスタルジアの喚起</a:t>
            </a:r>
            <a:endParaRPr lang="en-US" altLang="ja-JP" dirty="0"/>
          </a:p>
          <a:p>
            <a:pPr marL="0" indent="0">
              <a:buNone/>
            </a:pPr>
            <a:r>
              <a:rPr lang="ja-JP" altLang="en-US" dirty="0"/>
              <a:t>　復刻商品をかつて子どもの頃に経験したことのある人は、懐かしさを感じる。</a:t>
            </a:r>
            <a:endParaRPr lang="en-US" altLang="ja-JP" dirty="0"/>
          </a:p>
          <a:p>
            <a:pPr marL="0" indent="0">
              <a:buNone/>
            </a:pPr>
            <a:r>
              <a:rPr lang="ja-JP" altLang="en-US" dirty="0"/>
              <a:t>　　　　　　　　　　　　　　　　　　　　　　　　　　　　　　　（松井）</a:t>
            </a:r>
            <a:endParaRPr lang="en-US" altLang="ja-JP" dirty="0"/>
          </a:p>
          <a:p>
            <a:pPr marL="0" indent="0">
              <a:buNone/>
            </a:pPr>
            <a:endParaRPr lang="en-US" altLang="ja-JP" dirty="0"/>
          </a:p>
          <a:p>
            <a:pPr marL="0" indent="0">
              <a:buNone/>
            </a:pPr>
            <a:endParaRPr lang="en-US" altLang="ja-JP" dirty="0"/>
          </a:p>
          <a:p>
            <a:pPr marL="0" indent="0" algn="ctr">
              <a:buNone/>
            </a:pPr>
            <a:endParaRPr lang="en-US" altLang="ja-JP" dirty="0"/>
          </a:p>
          <a:p>
            <a:endParaRPr lang="en-US" altLang="ja-JP" dirty="0"/>
          </a:p>
          <a:p>
            <a:r>
              <a:rPr lang="ja-JP" altLang="en-US" dirty="0"/>
              <a:t>ノスタルジアとは</a:t>
            </a:r>
            <a:endParaRPr lang="en-US" altLang="ja-JP" dirty="0"/>
          </a:p>
          <a:p>
            <a:pPr marL="0" indent="0">
              <a:buNone/>
            </a:pPr>
            <a:r>
              <a:rPr lang="ja-JP" altLang="en-US" dirty="0"/>
              <a:t>　  過去の悲しみと憧れの入り交じった思い出で振り返るほろ苦い感情（松井）</a:t>
            </a:r>
            <a:endParaRPr lang="en-US" altLang="ja-JP" dirty="0"/>
          </a:p>
          <a:p>
            <a:pPr marL="0" indent="0">
              <a:buNone/>
            </a:pPr>
            <a:r>
              <a:rPr lang="ja-JP" altLang="en-US" dirty="0"/>
              <a:t>・集合的ノスタルジア：文化や世代の表象となる懐古感情 </a:t>
            </a:r>
            <a:r>
              <a:rPr lang="en-US" altLang="ja-JP" sz="1200" dirty="0"/>
              <a:t>(Baker&amp;kennedy1994</a:t>
            </a:r>
            <a:r>
              <a:rPr lang="ja-JP" altLang="en-US" sz="1200" dirty="0"/>
              <a:t>の分類より</a:t>
            </a:r>
            <a:r>
              <a:rPr lang="en-US" altLang="ja-JP" sz="1200" dirty="0"/>
              <a:t>)</a:t>
            </a:r>
          </a:p>
          <a:p>
            <a:pPr marL="0" indent="0">
              <a:buNone/>
            </a:pPr>
            <a:r>
              <a:rPr lang="ja-JP" altLang="en-US" dirty="0"/>
              <a:t>・個人的ノスタルジア：個々の消費者が直接体験した事柄が喚起するノスタルジア</a:t>
            </a:r>
            <a:endParaRPr lang="en-US" altLang="ja-JP" dirty="0"/>
          </a:p>
          <a:p>
            <a:pPr marL="0" indent="0">
              <a:buNone/>
            </a:pPr>
            <a:r>
              <a:rPr lang="ja-JP" altLang="en-US" dirty="0"/>
              <a:t>　　　　　　　　　　　　　　　　　　　　　　　　　　</a:t>
            </a:r>
            <a:r>
              <a:rPr lang="en-US" altLang="ja-JP" sz="1400" dirty="0"/>
              <a:t>(Havlena&amp;holak1996</a:t>
            </a:r>
            <a:r>
              <a:rPr lang="ja-JP" altLang="en-US" sz="1400" dirty="0"/>
              <a:t>の分類</a:t>
            </a:r>
            <a:r>
              <a:rPr lang="en-US" altLang="ja-JP" sz="1400" dirty="0"/>
              <a:t>)</a:t>
            </a:r>
          </a:p>
          <a:p>
            <a:pPr marL="0" indent="0">
              <a:buNone/>
            </a:pPr>
            <a:endParaRPr lang="en-US" altLang="ja-JP" dirty="0"/>
          </a:p>
          <a:p>
            <a:pPr marL="0" indent="0">
              <a:buNone/>
            </a:pPr>
            <a:r>
              <a:rPr lang="ja-JP" altLang="en-US" dirty="0"/>
              <a:t>　</a:t>
            </a:r>
            <a:endParaRPr lang="en-US" altLang="ja-JP" dirty="0"/>
          </a:p>
        </p:txBody>
      </p:sp>
      <p:sp>
        <p:nvSpPr>
          <p:cNvPr id="2" name="スライド番号プレースホルダー 1">
            <a:extLst>
              <a:ext uri="{FF2B5EF4-FFF2-40B4-BE49-F238E27FC236}">
                <a16:creationId xmlns="" xmlns:a16="http://schemas.microsoft.com/office/drawing/2014/main" id="{60DF7400-2238-438E-A4C7-C0D114ACF8DE}"/>
              </a:ext>
            </a:extLst>
          </p:cNvPr>
          <p:cNvSpPr>
            <a:spLocks noGrp="1"/>
          </p:cNvSpPr>
          <p:nvPr>
            <p:ph type="sldNum" sz="quarter" idx="12"/>
          </p:nvPr>
        </p:nvSpPr>
        <p:spPr/>
        <p:txBody>
          <a:bodyPr/>
          <a:lstStyle/>
          <a:p>
            <a:fld id="{EB45EBAB-DB7F-2A48-A994-BDA5332DDFB5}" type="slidenum">
              <a:rPr kumimoji="1" lang="ja-JP" altLang="en-US" smtClean="0"/>
              <a:t>20</a:t>
            </a:fld>
            <a:endParaRPr kumimoji="1" lang="ja-JP" altLang="en-US"/>
          </a:p>
        </p:txBody>
      </p:sp>
      <p:pic>
        <p:nvPicPr>
          <p:cNvPr id="10" name="図 9">
            <a:extLst>
              <a:ext uri="{FF2B5EF4-FFF2-40B4-BE49-F238E27FC236}">
                <a16:creationId xmlns="" xmlns:a16="http://schemas.microsoft.com/office/drawing/2014/main" id="{7E9C41BB-4C88-4440-AA86-0FD23B770EB2}"/>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LineDrawing/>
                    </a14:imgEffect>
                  </a14:imgLayer>
                </a14:imgProps>
              </a:ext>
            </a:extLst>
          </a:blip>
          <a:srcRect l="29155" r="27652"/>
          <a:stretch/>
        </p:blipFill>
        <p:spPr>
          <a:xfrm>
            <a:off x="4195542" y="3158297"/>
            <a:ext cx="746801" cy="1729005"/>
          </a:xfrm>
          <a:prstGeom prst="rect">
            <a:avLst/>
          </a:prstGeom>
          <a:effectLst>
            <a:glow rad="127000">
              <a:schemeClr val="accent1">
                <a:alpha val="0"/>
              </a:schemeClr>
            </a:glow>
          </a:effectLst>
        </p:spPr>
      </p:pic>
      <p:sp>
        <p:nvSpPr>
          <p:cNvPr id="8" name="スライド番号プレースホルダー 4">
            <a:extLst>
              <a:ext uri="{FF2B5EF4-FFF2-40B4-BE49-F238E27FC236}">
                <a16:creationId xmlns="" xmlns:a16="http://schemas.microsoft.com/office/drawing/2014/main" id="{8A081B7D-89C0-450A-9955-80DA94EB488E}"/>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20</a:t>
            </a:fld>
            <a:endParaRPr kumimoji="1" lang="ja-JP" altLang="en-US"/>
          </a:p>
        </p:txBody>
      </p:sp>
      <p:sp>
        <p:nvSpPr>
          <p:cNvPr id="9" name="正方形/長方形 8">
            <a:extLst>
              <a:ext uri="{FF2B5EF4-FFF2-40B4-BE49-F238E27FC236}">
                <a16:creationId xmlns="" xmlns:a16="http://schemas.microsoft.com/office/drawing/2014/main" id="{A2C1181C-D98E-4B14-8B36-849D16C109F0}"/>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 xmlns:a16="http://schemas.microsoft.com/office/drawing/2014/main" id="{E53CED2B-5895-49D0-BDA2-35A67935A87C}"/>
              </a:ext>
            </a:extLst>
          </p:cNvPr>
          <p:cNvSpPr/>
          <p:nvPr/>
        </p:nvSpPr>
        <p:spPr>
          <a:xfrm>
            <a:off x="2649529" y="3685735"/>
            <a:ext cx="3838825" cy="8581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懐かしさ＝ノスタルジア</a:t>
            </a:r>
            <a:endParaRPr lang="en-US" altLang="ja-JP" dirty="0">
              <a:solidFill>
                <a:schemeClr val="tx1"/>
              </a:solidFill>
            </a:endParaRPr>
          </a:p>
        </p:txBody>
      </p:sp>
      <p:sp>
        <p:nvSpPr>
          <p:cNvPr id="11" name="テキスト ボックス 10">
            <a:extLst>
              <a:ext uri="{FF2B5EF4-FFF2-40B4-BE49-F238E27FC236}">
                <a16:creationId xmlns="" xmlns:a16="http://schemas.microsoft.com/office/drawing/2014/main" id="{3EECA600-F711-4212-8294-65CF4FE3663C}"/>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spTree>
    <p:extLst>
      <p:ext uri="{BB962C8B-B14F-4D97-AF65-F5344CB8AC3E}">
        <p14:creationId xmlns:p14="http://schemas.microsoft.com/office/powerpoint/2010/main" val="326235443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正方形/長方形 11">
            <a:extLst>
              <a:ext uri="{FF2B5EF4-FFF2-40B4-BE49-F238E27FC236}">
                <a16:creationId xmlns="" xmlns:a16="http://schemas.microsoft.com/office/drawing/2014/main" id="{3EFCCE75-38E2-4EDA-8C0B-BCE28154C0D6}"/>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復刻商品の消費者とノスタルジア</a:t>
            </a:r>
            <a:endParaRPr kumimoji="1" lang="ja-JP" altLang="en-US" sz="3200" dirty="0">
              <a:latin typeface="+mj-ea"/>
              <a:ea typeface="+mj-ea"/>
            </a:endParaRPr>
          </a:p>
        </p:txBody>
      </p:sp>
      <p:sp>
        <p:nvSpPr>
          <p:cNvPr id="4" name="スライド番号プレースホルダー 3">
            <a:extLst>
              <a:ext uri="{FF2B5EF4-FFF2-40B4-BE49-F238E27FC236}">
                <a16:creationId xmlns="" xmlns:a16="http://schemas.microsoft.com/office/drawing/2014/main" id="{08C62973-F66C-449D-9905-A89BAE501869}"/>
              </a:ext>
            </a:extLst>
          </p:cNvPr>
          <p:cNvSpPr>
            <a:spLocks noGrp="1"/>
          </p:cNvSpPr>
          <p:nvPr>
            <p:ph type="sldNum" sz="quarter" idx="12"/>
          </p:nvPr>
        </p:nvSpPr>
        <p:spPr/>
        <p:txBody>
          <a:bodyPr/>
          <a:lstStyle/>
          <a:p>
            <a:fld id="{EB45EBAB-DB7F-2A48-A994-BDA5332DDFB5}" type="slidenum">
              <a:rPr kumimoji="1" lang="ja-JP" altLang="en-US" smtClean="0"/>
              <a:t>21</a:t>
            </a:fld>
            <a:endParaRPr kumimoji="1" lang="ja-JP" altLang="en-US"/>
          </a:p>
        </p:txBody>
      </p:sp>
      <p:sp>
        <p:nvSpPr>
          <p:cNvPr id="7" name="テキスト ボックス 6">
            <a:extLst>
              <a:ext uri="{FF2B5EF4-FFF2-40B4-BE49-F238E27FC236}">
                <a16:creationId xmlns="" xmlns:a16="http://schemas.microsoft.com/office/drawing/2014/main" id="{FF2BA898-3F60-4C42-842D-CB40B377DC79}"/>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sp>
        <p:nvSpPr>
          <p:cNvPr id="10" name="スライド番号プレースホルダー 4">
            <a:extLst>
              <a:ext uri="{FF2B5EF4-FFF2-40B4-BE49-F238E27FC236}">
                <a16:creationId xmlns="" xmlns:a16="http://schemas.microsoft.com/office/drawing/2014/main" id="{FC960157-BCCF-4311-930A-94CDF827109B}"/>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21</a:t>
            </a:fld>
            <a:endParaRPr kumimoji="1" lang="ja-JP" altLang="en-US"/>
          </a:p>
        </p:txBody>
      </p:sp>
      <p:sp>
        <p:nvSpPr>
          <p:cNvPr id="11" name="正方形/長方形 10">
            <a:extLst>
              <a:ext uri="{FF2B5EF4-FFF2-40B4-BE49-F238E27FC236}">
                <a16:creationId xmlns="" xmlns:a16="http://schemas.microsoft.com/office/drawing/2014/main" id="{318FC9A2-2DE7-47BB-9738-385C32FC52E5}"/>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コンテンツ プレースホルダー 2">
            <a:extLst>
              <a:ext uri="{FF2B5EF4-FFF2-40B4-BE49-F238E27FC236}">
                <a16:creationId xmlns="" xmlns:a16="http://schemas.microsoft.com/office/drawing/2014/main" id="{2B242EE0-8A51-43AF-9CFF-9B885CE0054E}"/>
              </a:ext>
            </a:extLst>
          </p:cNvPr>
          <p:cNvSpPr>
            <a:spLocks noGrp="1"/>
          </p:cNvSpPr>
          <p:nvPr>
            <p:ph idx="1"/>
          </p:nvPr>
        </p:nvSpPr>
        <p:spPr>
          <a:xfrm>
            <a:off x="258672" y="2151320"/>
            <a:ext cx="8620542" cy="3756959"/>
          </a:xfrm>
        </p:spPr>
        <p:txBody>
          <a:bodyPr>
            <a:normAutofit/>
          </a:bodyPr>
          <a:lstStyle/>
          <a:p>
            <a:r>
              <a:rPr kumimoji="1" lang="ja-JP" altLang="en-US" dirty="0"/>
              <a:t>復刻商品の特徴は、</a:t>
            </a:r>
            <a:r>
              <a:rPr kumimoji="1" lang="ja-JP" altLang="en-US" sz="2400" dirty="0"/>
              <a:t>「懐かしさ」</a:t>
            </a:r>
            <a:r>
              <a:rPr kumimoji="1" lang="ja-JP" altLang="en-US" dirty="0"/>
              <a:t>を感じるこ</a:t>
            </a:r>
            <a:r>
              <a:rPr lang="ja-JP" altLang="en-US" dirty="0"/>
              <a:t>と</a:t>
            </a:r>
            <a:endParaRPr lang="en-US" altLang="ja-JP" dirty="0"/>
          </a:p>
          <a:p>
            <a:pPr marL="0" indent="0">
              <a:buNone/>
            </a:pPr>
            <a:r>
              <a:rPr lang="ja-JP" altLang="en-US" dirty="0"/>
              <a:t>ノスタルジア感情は、商品名やソースの記憶は高めないが、商品自体が</a:t>
            </a:r>
            <a:endParaRPr lang="en-US" altLang="ja-JP" dirty="0"/>
          </a:p>
          <a:p>
            <a:pPr marL="0" indent="0">
              <a:buNone/>
            </a:pPr>
            <a:r>
              <a:rPr lang="ja-JP" altLang="en-US" dirty="0"/>
              <a:t>懐かしい感情を喚起し、好意度、購買意図を高めた。</a:t>
            </a:r>
            <a:endParaRPr lang="en-US" altLang="ja-JP" dirty="0"/>
          </a:p>
          <a:p>
            <a:pPr marL="0" indent="0">
              <a:buNone/>
            </a:pPr>
            <a:r>
              <a:rPr lang="ja-JP" altLang="ja-JP" sz="1600" dirty="0"/>
              <a:t>（楠見ら「広告と消費者心理―単純接触効果による安心感とノスタルジア」より）</a:t>
            </a:r>
          </a:p>
          <a:p>
            <a:pPr marL="0" indent="0">
              <a:buNone/>
            </a:pPr>
            <a:endParaRPr kumimoji="1" lang="en-US" altLang="ja-JP" dirty="0"/>
          </a:p>
          <a:p>
            <a:r>
              <a:rPr lang="ja-JP" altLang="en-US" dirty="0"/>
              <a:t>自身の経験による「懐かしさ」は、</a:t>
            </a:r>
            <a:r>
              <a:rPr lang="ja-JP" altLang="en-US" sz="2400" u="sng" dirty="0"/>
              <a:t>年長者 </a:t>
            </a:r>
            <a:r>
              <a:rPr lang="ja-JP" altLang="en-US" dirty="0"/>
              <a:t>しか説明できない。</a:t>
            </a:r>
            <a:endParaRPr kumimoji="1" lang="en-US" altLang="ja-JP" dirty="0"/>
          </a:p>
        </p:txBody>
      </p:sp>
      <p:pic>
        <p:nvPicPr>
          <p:cNvPr id="14" name="図 13">
            <a:extLst>
              <a:ext uri="{FF2B5EF4-FFF2-40B4-BE49-F238E27FC236}">
                <a16:creationId xmlns="" xmlns:a16="http://schemas.microsoft.com/office/drawing/2014/main" id="{EDCA8308-101A-4B67-AFCD-B1C1B4E7BADD}"/>
              </a:ext>
            </a:extLst>
          </p:cNvPr>
          <p:cNvPicPr>
            <a:picLocks noChangeAspect="1"/>
          </p:cNvPicPr>
          <p:nvPr/>
        </p:nvPicPr>
        <p:blipFill>
          <a:blip r:embed="rId2"/>
          <a:stretch>
            <a:fillRect/>
          </a:stretch>
        </p:blipFill>
        <p:spPr>
          <a:xfrm>
            <a:off x="6338710" y="5345982"/>
            <a:ext cx="832106" cy="1164338"/>
          </a:xfrm>
          <a:prstGeom prst="rect">
            <a:avLst/>
          </a:prstGeom>
        </p:spPr>
      </p:pic>
      <p:pic>
        <p:nvPicPr>
          <p:cNvPr id="15" name="図 14">
            <a:extLst>
              <a:ext uri="{FF2B5EF4-FFF2-40B4-BE49-F238E27FC236}">
                <a16:creationId xmlns="" xmlns:a16="http://schemas.microsoft.com/office/drawing/2014/main" id="{A3DFDD0B-D674-422B-81F3-370834EA8DB5}"/>
              </a:ext>
            </a:extLst>
          </p:cNvPr>
          <p:cNvPicPr>
            <a:picLocks noChangeAspect="1"/>
          </p:cNvPicPr>
          <p:nvPr/>
        </p:nvPicPr>
        <p:blipFill>
          <a:blip r:embed="rId3"/>
          <a:stretch>
            <a:fillRect/>
          </a:stretch>
        </p:blipFill>
        <p:spPr>
          <a:xfrm>
            <a:off x="5213996" y="5350186"/>
            <a:ext cx="1124714" cy="1213106"/>
          </a:xfrm>
          <a:prstGeom prst="rect">
            <a:avLst/>
          </a:prstGeom>
        </p:spPr>
      </p:pic>
      <p:sp>
        <p:nvSpPr>
          <p:cNvPr id="16" name="思考の吹き出し: 雲形 15">
            <a:extLst>
              <a:ext uri="{FF2B5EF4-FFF2-40B4-BE49-F238E27FC236}">
                <a16:creationId xmlns="" xmlns:a16="http://schemas.microsoft.com/office/drawing/2014/main" id="{8098AD1A-DC7C-436D-95EE-B32A5E49A4A6}"/>
              </a:ext>
            </a:extLst>
          </p:cNvPr>
          <p:cNvSpPr/>
          <p:nvPr/>
        </p:nvSpPr>
        <p:spPr>
          <a:xfrm>
            <a:off x="7163107" y="4659822"/>
            <a:ext cx="1528992" cy="819362"/>
          </a:xfrm>
          <a:prstGeom prst="cloudCallout">
            <a:avLst>
              <a:gd name="adj1" fmla="val -49635"/>
              <a:gd name="adj2" fmla="val 532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558954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 xmlns:a16="http://schemas.microsoft.com/office/drawing/2014/main" id="{5C815739-9729-408F-B147-D071C9FE1D67}"/>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lang="ja-JP" altLang="en-US" sz="3200" dirty="0">
                <a:solidFill>
                  <a:srgbClr val="CCDDEA"/>
                </a:solidFill>
              </a:rPr>
              <a:t>復刻</a:t>
            </a:r>
            <a:r>
              <a:rPr lang="ja-JP" altLang="en-US" sz="3200" dirty="0" smtClean="0">
                <a:solidFill>
                  <a:srgbClr val="CCDDEA"/>
                </a:solidFill>
              </a:rPr>
              <a:t>商品</a:t>
            </a:r>
            <a:r>
              <a:rPr lang="ja-JP" altLang="en-US" sz="3200" dirty="0" smtClean="0">
                <a:solidFill>
                  <a:srgbClr val="CCDDEA"/>
                </a:solidFill>
              </a:rPr>
              <a:t>を買う人とは</a:t>
            </a:r>
            <a:endParaRPr lang="ja-JP" altLang="en-US" sz="3200" dirty="0">
              <a:solidFill>
                <a:srgbClr val="CCDDEA"/>
              </a:solidFill>
            </a:endParaRPr>
          </a:p>
        </p:txBody>
      </p:sp>
      <p:sp>
        <p:nvSpPr>
          <p:cNvPr id="3" name="コンテンツ プレースホルダー 2">
            <a:extLst>
              <a:ext uri="{FF2B5EF4-FFF2-40B4-BE49-F238E27FC236}">
                <a16:creationId xmlns="" xmlns:a16="http://schemas.microsoft.com/office/drawing/2014/main" id="{5DC55A30-DEEC-4386-A42C-63A98490D4C3}"/>
              </a:ext>
            </a:extLst>
          </p:cNvPr>
          <p:cNvSpPr>
            <a:spLocks noGrp="1"/>
          </p:cNvSpPr>
          <p:nvPr>
            <p:ph idx="1"/>
          </p:nvPr>
        </p:nvSpPr>
        <p:spPr>
          <a:xfrm>
            <a:off x="655425" y="2277546"/>
            <a:ext cx="7528800" cy="3756959"/>
          </a:xfrm>
        </p:spPr>
        <p:txBody>
          <a:bodyPr>
            <a:normAutofit/>
          </a:bodyPr>
          <a:lstStyle/>
          <a:p>
            <a:r>
              <a:rPr lang="ja-JP" altLang="en-US" dirty="0"/>
              <a:t>実際には、</a:t>
            </a:r>
            <a:r>
              <a:rPr lang="ja-JP" altLang="en-US" sz="2400" u="sng" dirty="0"/>
              <a:t>未経験者</a:t>
            </a:r>
            <a:r>
              <a:rPr lang="ja-JP" altLang="en-US" sz="2400" dirty="0"/>
              <a:t> </a:t>
            </a:r>
            <a:r>
              <a:rPr lang="ja-JP" altLang="en-US" dirty="0"/>
              <a:t>がいる。</a:t>
            </a:r>
            <a:endParaRPr lang="en-US" altLang="ja-JP" dirty="0"/>
          </a:p>
          <a:p>
            <a:pPr marL="0" indent="0">
              <a:buNone/>
            </a:pPr>
            <a:r>
              <a:rPr lang="ja-JP" altLang="en-US" dirty="0"/>
              <a:t>復刻商品が増加した背景には、かつて一世を風靡したという懐かしさや、古さという復刻商品の特徴を訴求することによる新たな顧客層の拡大の意図がある　</a:t>
            </a:r>
            <a:r>
              <a:rPr lang="ja-JP" altLang="en-US" sz="1600" dirty="0"/>
              <a:t>飯田</a:t>
            </a:r>
            <a:r>
              <a:rPr lang="en-US" altLang="ja-JP" sz="1600" dirty="0"/>
              <a:t>(2013)</a:t>
            </a:r>
            <a:endParaRPr lang="en-US" altLang="ja-JP" dirty="0"/>
          </a:p>
        </p:txBody>
      </p:sp>
      <p:sp>
        <p:nvSpPr>
          <p:cNvPr id="4" name="スライド番号プレースホルダー 3">
            <a:extLst>
              <a:ext uri="{FF2B5EF4-FFF2-40B4-BE49-F238E27FC236}">
                <a16:creationId xmlns="" xmlns:a16="http://schemas.microsoft.com/office/drawing/2014/main" id="{08C62973-F66C-449D-9905-A89BAE501869}"/>
              </a:ext>
            </a:extLst>
          </p:cNvPr>
          <p:cNvSpPr>
            <a:spLocks noGrp="1"/>
          </p:cNvSpPr>
          <p:nvPr>
            <p:ph type="sldNum" sz="quarter" idx="12"/>
          </p:nvPr>
        </p:nvSpPr>
        <p:spPr/>
        <p:txBody>
          <a:bodyPr/>
          <a:lstStyle/>
          <a:p>
            <a:fld id="{EB45EBAB-DB7F-2A48-A994-BDA5332DDFB5}" type="slidenum">
              <a:rPr kumimoji="1" lang="ja-JP" altLang="en-US" smtClean="0"/>
              <a:t>22</a:t>
            </a:fld>
            <a:endParaRPr kumimoji="1" lang="ja-JP" altLang="en-US"/>
          </a:p>
        </p:txBody>
      </p:sp>
      <p:sp>
        <p:nvSpPr>
          <p:cNvPr id="7" name="テキスト ボックス 6">
            <a:extLst>
              <a:ext uri="{FF2B5EF4-FFF2-40B4-BE49-F238E27FC236}">
                <a16:creationId xmlns="" xmlns:a16="http://schemas.microsoft.com/office/drawing/2014/main" id="{FF2BA898-3F60-4C42-842D-CB40B377DC79}"/>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sp>
        <p:nvSpPr>
          <p:cNvPr id="10" name="スライド番号プレースホルダー 4">
            <a:extLst>
              <a:ext uri="{FF2B5EF4-FFF2-40B4-BE49-F238E27FC236}">
                <a16:creationId xmlns="" xmlns:a16="http://schemas.microsoft.com/office/drawing/2014/main" id="{FC960157-BCCF-4311-930A-94CDF827109B}"/>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22</a:t>
            </a:fld>
            <a:endParaRPr kumimoji="1" lang="ja-JP" altLang="en-US"/>
          </a:p>
        </p:txBody>
      </p:sp>
      <p:sp>
        <p:nvSpPr>
          <p:cNvPr id="11" name="正方形/長方形 10">
            <a:extLst>
              <a:ext uri="{FF2B5EF4-FFF2-40B4-BE49-F238E27FC236}">
                <a16:creationId xmlns="" xmlns:a16="http://schemas.microsoft.com/office/drawing/2014/main" id="{318FC9A2-2DE7-47BB-9738-385C32FC52E5}"/>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 xmlns:a16="http://schemas.microsoft.com/office/drawing/2014/main" id="{09373D31-5947-4538-880E-5249C5935BAB}"/>
              </a:ext>
            </a:extLst>
          </p:cNvPr>
          <p:cNvPicPr>
            <a:picLocks noChangeAspect="1"/>
          </p:cNvPicPr>
          <p:nvPr/>
        </p:nvPicPr>
        <p:blipFill>
          <a:blip r:embed="rId2"/>
          <a:stretch>
            <a:fillRect/>
          </a:stretch>
        </p:blipFill>
        <p:spPr>
          <a:xfrm>
            <a:off x="6735253" y="4641176"/>
            <a:ext cx="941834" cy="1408179"/>
          </a:xfrm>
          <a:prstGeom prst="rect">
            <a:avLst/>
          </a:prstGeom>
        </p:spPr>
      </p:pic>
      <p:pic>
        <p:nvPicPr>
          <p:cNvPr id="13" name="図 12">
            <a:extLst>
              <a:ext uri="{FF2B5EF4-FFF2-40B4-BE49-F238E27FC236}">
                <a16:creationId xmlns="" xmlns:a16="http://schemas.microsoft.com/office/drawing/2014/main" id="{3D821783-56EA-4385-B481-7FD4D48AE97D}"/>
              </a:ext>
            </a:extLst>
          </p:cNvPr>
          <p:cNvPicPr>
            <a:picLocks noChangeAspect="1"/>
          </p:cNvPicPr>
          <p:nvPr/>
        </p:nvPicPr>
        <p:blipFill>
          <a:blip r:embed="rId3"/>
          <a:stretch>
            <a:fillRect/>
          </a:stretch>
        </p:blipFill>
        <p:spPr>
          <a:xfrm>
            <a:off x="5479577" y="4814912"/>
            <a:ext cx="1152146" cy="1234443"/>
          </a:xfrm>
          <a:prstGeom prst="rect">
            <a:avLst/>
          </a:prstGeom>
        </p:spPr>
      </p:pic>
      <p:sp>
        <p:nvSpPr>
          <p:cNvPr id="14" name="思考の吹き出し: 雲形 13">
            <a:extLst>
              <a:ext uri="{FF2B5EF4-FFF2-40B4-BE49-F238E27FC236}">
                <a16:creationId xmlns="" xmlns:a16="http://schemas.microsoft.com/office/drawing/2014/main" id="{FE647A99-189E-4EBC-8135-2C1A926EC872}"/>
              </a:ext>
            </a:extLst>
          </p:cNvPr>
          <p:cNvSpPr/>
          <p:nvPr/>
        </p:nvSpPr>
        <p:spPr>
          <a:xfrm>
            <a:off x="3875158" y="4065563"/>
            <a:ext cx="1772529" cy="984739"/>
          </a:xfrm>
          <a:prstGeom prst="cloudCallout">
            <a:avLst>
              <a:gd name="adj1" fmla="val 52183"/>
              <a:gd name="adj2" fmla="val 482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乗算記号 14">
            <a:extLst>
              <a:ext uri="{FF2B5EF4-FFF2-40B4-BE49-F238E27FC236}">
                <a16:creationId xmlns="" xmlns:a16="http://schemas.microsoft.com/office/drawing/2014/main" id="{3FBB3FA3-AFC5-4ABA-95A4-B30DCFF18A1B}"/>
              </a:ext>
            </a:extLst>
          </p:cNvPr>
          <p:cNvSpPr/>
          <p:nvPr/>
        </p:nvSpPr>
        <p:spPr>
          <a:xfrm>
            <a:off x="3926470" y="3940710"/>
            <a:ext cx="1669903" cy="1234444"/>
          </a:xfrm>
          <a:prstGeom prst="mathMultiply">
            <a:avLst>
              <a:gd name="adj1" fmla="val 67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7561579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正方形/長方形 17">
            <a:extLst>
              <a:ext uri="{FF2B5EF4-FFF2-40B4-BE49-F238E27FC236}">
                <a16:creationId xmlns="" xmlns:a16="http://schemas.microsoft.com/office/drawing/2014/main" id="{C4B25B0E-44A9-4F15-9C9B-8B27E1F526E1}"/>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lang="ja-JP" altLang="en-US" sz="3200" dirty="0">
                <a:solidFill>
                  <a:srgbClr val="CCDDEA"/>
                </a:solidFill>
              </a:rPr>
              <a:t>復刻</a:t>
            </a:r>
            <a:r>
              <a:rPr lang="ja-JP" altLang="en-US" sz="3200" dirty="0" smtClean="0">
                <a:solidFill>
                  <a:srgbClr val="CCDDEA"/>
                </a:solidFill>
              </a:rPr>
              <a:t>商品</a:t>
            </a:r>
            <a:r>
              <a:rPr lang="ja-JP" altLang="en-US" sz="3200" dirty="0" smtClean="0">
                <a:solidFill>
                  <a:srgbClr val="CCDDEA"/>
                </a:solidFill>
              </a:rPr>
              <a:t>を買う理由</a:t>
            </a:r>
            <a:endParaRPr lang="ja-JP" altLang="en-US" sz="3200" dirty="0">
              <a:solidFill>
                <a:srgbClr val="CCDDEA"/>
              </a:solidFill>
            </a:endParaRPr>
          </a:p>
        </p:txBody>
      </p:sp>
      <p:sp>
        <p:nvSpPr>
          <p:cNvPr id="3" name="コンテンツ プレースホルダー 2">
            <a:extLst>
              <a:ext uri="{FF2B5EF4-FFF2-40B4-BE49-F238E27FC236}">
                <a16:creationId xmlns="" xmlns:a16="http://schemas.microsoft.com/office/drawing/2014/main" id="{CB448BAD-C97C-4CE9-9B92-D6D4551C96BA}"/>
              </a:ext>
            </a:extLst>
          </p:cNvPr>
          <p:cNvSpPr>
            <a:spLocks noGrp="1"/>
          </p:cNvSpPr>
          <p:nvPr>
            <p:ph sz="half" idx="1"/>
          </p:nvPr>
        </p:nvSpPr>
        <p:spPr>
          <a:xfrm>
            <a:off x="533321" y="2489195"/>
            <a:ext cx="3754660" cy="3530604"/>
          </a:xfrm>
        </p:spPr>
        <p:txBody>
          <a:bodyPr>
            <a:normAutofit/>
          </a:bodyPr>
          <a:lstStyle/>
          <a:p>
            <a:pPr>
              <a:buFont typeface="+mj-lt"/>
              <a:buAutoNum type="arabicPeriod"/>
            </a:pPr>
            <a:r>
              <a:rPr kumimoji="1" lang="ja-JP" altLang="en-US" dirty="0"/>
              <a:t>若者にとっては、レトロブランドは「新ブランド」であるから</a:t>
            </a:r>
            <a:endParaRPr kumimoji="1" lang="en-US" altLang="ja-JP" dirty="0"/>
          </a:p>
          <a:p>
            <a:pPr marL="0" indent="0">
              <a:buNone/>
            </a:pPr>
            <a:endParaRPr kumimoji="1" lang="en-US" altLang="ja-JP" dirty="0"/>
          </a:p>
          <a:p>
            <a:pPr marL="0" indent="0">
              <a:buNone/>
            </a:pPr>
            <a:endParaRPr kumimoji="1" lang="ja-JP" altLang="en-US" dirty="0"/>
          </a:p>
        </p:txBody>
      </p:sp>
      <p:sp>
        <p:nvSpPr>
          <p:cNvPr id="4" name="スライド番号プレースホルダー 3">
            <a:extLst>
              <a:ext uri="{FF2B5EF4-FFF2-40B4-BE49-F238E27FC236}">
                <a16:creationId xmlns="" xmlns:a16="http://schemas.microsoft.com/office/drawing/2014/main" id="{F8DA7A65-5E4B-4331-B243-A19EEAE704E5}"/>
              </a:ext>
            </a:extLst>
          </p:cNvPr>
          <p:cNvSpPr>
            <a:spLocks noGrp="1"/>
          </p:cNvSpPr>
          <p:nvPr>
            <p:ph type="sldNum" sz="quarter" idx="12"/>
          </p:nvPr>
        </p:nvSpPr>
        <p:spPr/>
        <p:txBody>
          <a:bodyPr/>
          <a:lstStyle/>
          <a:p>
            <a:fld id="{EB45EBAB-DB7F-2A48-A994-BDA5332DDFB5}" type="slidenum">
              <a:rPr kumimoji="1" lang="ja-JP" altLang="en-US" smtClean="0"/>
              <a:t>23</a:t>
            </a:fld>
            <a:endParaRPr kumimoji="1" lang="ja-JP" altLang="en-US"/>
          </a:p>
        </p:txBody>
      </p:sp>
      <p:sp>
        <p:nvSpPr>
          <p:cNvPr id="8" name="スライド番号プレースホルダー 4">
            <a:extLst>
              <a:ext uri="{FF2B5EF4-FFF2-40B4-BE49-F238E27FC236}">
                <a16:creationId xmlns="" xmlns:a16="http://schemas.microsoft.com/office/drawing/2014/main" id="{ECBFDD99-EBB3-400C-AD7B-497DB6BC3756}"/>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23</a:t>
            </a:fld>
            <a:endParaRPr kumimoji="1" lang="ja-JP" altLang="en-US"/>
          </a:p>
        </p:txBody>
      </p:sp>
      <p:sp>
        <p:nvSpPr>
          <p:cNvPr id="9" name="正方形/長方形 8">
            <a:extLst>
              <a:ext uri="{FF2B5EF4-FFF2-40B4-BE49-F238E27FC236}">
                <a16:creationId xmlns="" xmlns:a16="http://schemas.microsoft.com/office/drawing/2014/main" id="{386A1BFE-1E66-4AED-B678-36EAC8DDC7C4}"/>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コンテンツ プレースホルダー 2">
            <a:extLst>
              <a:ext uri="{FF2B5EF4-FFF2-40B4-BE49-F238E27FC236}">
                <a16:creationId xmlns="" xmlns:a16="http://schemas.microsoft.com/office/drawing/2014/main" id="{6A41D44A-EDA5-4723-ADD9-C368554FBCE6}"/>
              </a:ext>
            </a:extLst>
          </p:cNvPr>
          <p:cNvSpPr>
            <a:spLocks noGrp="1"/>
          </p:cNvSpPr>
          <p:nvPr>
            <p:ph sz="half" idx="2"/>
          </p:nvPr>
        </p:nvSpPr>
        <p:spPr>
          <a:xfrm>
            <a:off x="4856018" y="2489195"/>
            <a:ext cx="3754661" cy="3530601"/>
          </a:xfrm>
        </p:spPr>
        <p:txBody>
          <a:bodyPr>
            <a:normAutofit/>
          </a:bodyPr>
          <a:lstStyle/>
          <a:p>
            <a:pPr>
              <a:buFont typeface="+mj-lt"/>
              <a:buAutoNum type="arabicPeriod" startAt="2"/>
            </a:pPr>
            <a:r>
              <a:rPr kumimoji="1" lang="ja-JP" altLang="en-US" dirty="0"/>
              <a:t>親が子どもの頃楽しんだモノを自分の子どもにも消費させる</a:t>
            </a:r>
            <a:endParaRPr kumimoji="1" lang="en-US" altLang="ja-JP" dirty="0"/>
          </a:p>
          <a:p>
            <a:pPr marL="0" indent="0">
              <a:buNone/>
            </a:pPr>
            <a:endParaRPr kumimoji="1" lang="en-US" altLang="ja-JP" dirty="0"/>
          </a:p>
          <a:p>
            <a:pPr marL="0" indent="0">
              <a:buNone/>
            </a:pPr>
            <a:endParaRPr kumimoji="1" lang="ja-JP" altLang="en-US" dirty="0"/>
          </a:p>
        </p:txBody>
      </p:sp>
      <p:sp>
        <p:nvSpPr>
          <p:cNvPr id="15" name="コンテンツ プレースホルダー 2">
            <a:extLst>
              <a:ext uri="{FF2B5EF4-FFF2-40B4-BE49-F238E27FC236}">
                <a16:creationId xmlns="" xmlns:a16="http://schemas.microsoft.com/office/drawing/2014/main" id="{93FF602E-5E07-4289-A385-EDC83C8CC520}"/>
              </a:ext>
            </a:extLst>
          </p:cNvPr>
          <p:cNvSpPr txBox="1">
            <a:spLocks/>
          </p:cNvSpPr>
          <p:nvPr/>
        </p:nvSpPr>
        <p:spPr>
          <a:xfrm>
            <a:off x="484360" y="1650583"/>
            <a:ext cx="6662752" cy="40681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ja-JP" altLang="en-US" dirty="0"/>
              <a:t>復刻商品が受け入れられる理由　</a:t>
            </a:r>
            <a:r>
              <a:rPr lang="en-US" altLang="ja-JP" sz="1700" dirty="0"/>
              <a:t>(</a:t>
            </a:r>
            <a:r>
              <a:rPr lang="ja-JP" altLang="en-US" sz="1700" dirty="0"/>
              <a:t>松井</a:t>
            </a:r>
            <a:r>
              <a:rPr lang="en-US" altLang="ja-JP" sz="1700" dirty="0"/>
              <a:t>,2016)</a:t>
            </a:r>
            <a:endParaRPr lang="en-US" altLang="ja-JP" dirty="0"/>
          </a:p>
        </p:txBody>
      </p:sp>
      <p:sp>
        <p:nvSpPr>
          <p:cNvPr id="21" name="テキスト ボックス 20">
            <a:extLst>
              <a:ext uri="{FF2B5EF4-FFF2-40B4-BE49-F238E27FC236}">
                <a16:creationId xmlns="" xmlns:a16="http://schemas.microsoft.com/office/drawing/2014/main" id="{82C04A9A-B56B-4910-B8FC-4EC4CFDFD31B}"/>
              </a:ext>
            </a:extLst>
          </p:cNvPr>
          <p:cNvSpPr txBox="1"/>
          <p:nvPr/>
        </p:nvSpPr>
        <p:spPr>
          <a:xfrm>
            <a:off x="484360" y="5915939"/>
            <a:ext cx="3602374" cy="369332"/>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若者は新商品と捉えている</a:t>
            </a:r>
          </a:p>
        </p:txBody>
      </p:sp>
      <p:sp>
        <p:nvSpPr>
          <p:cNvPr id="22" name="テキスト ボックス 21">
            <a:extLst>
              <a:ext uri="{FF2B5EF4-FFF2-40B4-BE49-F238E27FC236}">
                <a16:creationId xmlns="" xmlns:a16="http://schemas.microsoft.com/office/drawing/2014/main" id="{0B741EEC-D436-4266-B6DA-6B862686EB89}"/>
              </a:ext>
            </a:extLst>
          </p:cNvPr>
          <p:cNvSpPr txBox="1"/>
          <p:nvPr/>
        </p:nvSpPr>
        <p:spPr>
          <a:xfrm>
            <a:off x="4865295" y="5918490"/>
            <a:ext cx="3614240" cy="369332"/>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親子での消費が行われている</a:t>
            </a:r>
          </a:p>
        </p:txBody>
      </p:sp>
      <p:sp>
        <p:nvSpPr>
          <p:cNvPr id="23" name="テキスト ボックス 22">
            <a:extLst>
              <a:ext uri="{FF2B5EF4-FFF2-40B4-BE49-F238E27FC236}">
                <a16:creationId xmlns="" xmlns:a16="http://schemas.microsoft.com/office/drawing/2014/main" id="{61E2DDBC-D486-4FD2-9507-BD7512E676D4}"/>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pic>
        <p:nvPicPr>
          <p:cNvPr id="5" name="グラフィックス 4" descr="ユーザー">
            <a:extLst>
              <a:ext uri="{FF2B5EF4-FFF2-40B4-BE49-F238E27FC236}">
                <a16:creationId xmlns="" xmlns:a16="http://schemas.microsoft.com/office/drawing/2014/main" id="{FA03F346-1382-47A0-9548-976EEDECBA4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366205" y="4136591"/>
            <a:ext cx="1828800" cy="1828800"/>
          </a:xfrm>
          <a:prstGeom prst="rect">
            <a:avLst/>
          </a:prstGeom>
        </p:spPr>
      </p:pic>
      <p:grpSp>
        <p:nvGrpSpPr>
          <p:cNvPr id="6" name="グループ化 5">
            <a:extLst>
              <a:ext uri="{FF2B5EF4-FFF2-40B4-BE49-F238E27FC236}">
                <a16:creationId xmlns="" xmlns:a16="http://schemas.microsoft.com/office/drawing/2014/main" id="{A3D4746F-93C5-4756-8E43-D6D001F84611}"/>
              </a:ext>
            </a:extLst>
          </p:cNvPr>
          <p:cNvGrpSpPr/>
          <p:nvPr/>
        </p:nvGrpSpPr>
        <p:grpSpPr>
          <a:xfrm>
            <a:off x="4879832" y="3510370"/>
            <a:ext cx="2383897" cy="2382444"/>
            <a:chOff x="4879832" y="3510370"/>
            <a:chExt cx="2383897" cy="2382444"/>
          </a:xfrm>
        </p:grpSpPr>
        <p:pic>
          <p:nvPicPr>
            <p:cNvPr id="7" name="グラフィックス 6" descr="1 人の親と子供">
              <a:extLst>
                <a:ext uri="{FF2B5EF4-FFF2-40B4-BE49-F238E27FC236}">
                  <a16:creationId xmlns="" xmlns:a16="http://schemas.microsoft.com/office/drawing/2014/main" id="{3AFCFE19-B82B-4B70-A25B-A023BE83C25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879832" y="3510370"/>
              <a:ext cx="2382444" cy="2382444"/>
            </a:xfrm>
            <a:prstGeom prst="rect">
              <a:avLst/>
            </a:prstGeom>
          </p:spPr>
        </p:pic>
        <p:sp>
          <p:nvSpPr>
            <p:cNvPr id="10" name="矢印: 下カーブ 9">
              <a:extLst>
                <a:ext uri="{FF2B5EF4-FFF2-40B4-BE49-F238E27FC236}">
                  <a16:creationId xmlns="" xmlns:a16="http://schemas.microsoft.com/office/drawing/2014/main" id="{257D023D-A073-46D5-A373-103434F88F31}"/>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11" name="思考の吹き出し: 雲形 10">
            <a:extLst>
              <a:ext uri="{FF2B5EF4-FFF2-40B4-BE49-F238E27FC236}">
                <a16:creationId xmlns="" xmlns:a16="http://schemas.microsoft.com/office/drawing/2014/main" id="{AF45B38C-D475-41EC-9936-6FDACE7DF0F7}"/>
              </a:ext>
            </a:extLst>
          </p:cNvPr>
          <p:cNvSpPr/>
          <p:nvPr/>
        </p:nvSpPr>
        <p:spPr>
          <a:xfrm>
            <a:off x="2533963" y="3091460"/>
            <a:ext cx="2022090" cy="1186813"/>
          </a:xfrm>
          <a:prstGeom prst="cloudCallout">
            <a:avLst>
              <a:gd name="adj1" fmla="val -44686"/>
              <a:gd name="adj2" fmla="val 6403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吹き出し: 円形 12">
            <a:extLst>
              <a:ext uri="{FF2B5EF4-FFF2-40B4-BE49-F238E27FC236}">
                <a16:creationId xmlns="" xmlns:a16="http://schemas.microsoft.com/office/drawing/2014/main" id="{03430373-95B8-4AD8-B7BC-1B7E7A4F050B}"/>
              </a:ext>
            </a:extLst>
          </p:cNvPr>
          <p:cNvSpPr/>
          <p:nvPr/>
        </p:nvSpPr>
        <p:spPr>
          <a:xfrm>
            <a:off x="7371471" y="3184837"/>
            <a:ext cx="1302250" cy="703385"/>
          </a:xfrm>
          <a:prstGeom prst="wedgeEllipseCallout">
            <a:avLst>
              <a:gd name="adj1" fmla="val -52161"/>
              <a:gd name="adj2" fmla="val 481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a:extLst>
              <a:ext uri="{FF2B5EF4-FFF2-40B4-BE49-F238E27FC236}">
                <a16:creationId xmlns="" xmlns:a16="http://schemas.microsoft.com/office/drawing/2014/main" id="{559067B7-3337-4EAF-A4BD-E21CF7E67EA9}"/>
              </a:ext>
            </a:extLst>
          </p:cNvPr>
          <p:cNvPicPr>
            <a:picLocks noChangeAspect="1"/>
          </p:cNvPicPr>
          <p:nvPr/>
        </p:nvPicPr>
        <p:blipFill rotWithShape="1">
          <a:blip r:embed="rId6"/>
          <a:srcRect l="29155" r="27652"/>
          <a:stretch/>
        </p:blipFill>
        <p:spPr>
          <a:xfrm>
            <a:off x="674751" y="3482078"/>
            <a:ext cx="666973" cy="1544187"/>
          </a:xfrm>
          <a:prstGeom prst="rect">
            <a:avLst/>
          </a:prstGeom>
        </p:spPr>
      </p:pic>
      <p:pic>
        <p:nvPicPr>
          <p:cNvPr id="20" name="図 19">
            <a:extLst>
              <a:ext uri="{FF2B5EF4-FFF2-40B4-BE49-F238E27FC236}">
                <a16:creationId xmlns="" xmlns:a16="http://schemas.microsoft.com/office/drawing/2014/main" id="{6840AB68-366A-470C-8D6A-1D5E954778B3}"/>
              </a:ext>
            </a:extLst>
          </p:cNvPr>
          <p:cNvPicPr>
            <a:picLocks noChangeAspect="1"/>
          </p:cNvPicPr>
          <p:nvPr/>
        </p:nvPicPr>
        <p:blipFill>
          <a:blip r:embed="rId7"/>
          <a:stretch>
            <a:fillRect/>
          </a:stretch>
        </p:blipFill>
        <p:spPr>
          <a:xfrm>
            <a:off x="1184385" y="3309661"/>
            <a:ext cx="516625" cy="516625"/>
          </a:xfrm>
          <a:prstGeom prst="rect">
            <a:avLst/>
          </a:prstGeom>
        </p:spPr>
      </p:pic>
      <p:sp>
        <p:nvSpPr>
          <p:cNvPr id="2" name="正方形/長方形 1">
            <a:extLst>
              <a:ext uri="{FF2B5EF4-FFF2-40B4-BE49-F238E27FC236}">
                <a16:creationId xmlns="" xmlns:a16="http://schemas.microsoft.com/office/drawing/2014/main" id="{CFB6F001-B8DA-4B4B-AC9E-EBEA65A18B6D}"/>
              </a:ext>
            </a:extLst>
          </p:cNvPr>
          <p:cNvSpPr/>
          <p:nvPr/>
        </p:nvSpPr>
        <p:spPr>
          <a:xfrm>
            <a:off x="2277391" y="3440625"/>
            <a:ext cx="2508076" cy="523220"/>
          </a:xfrm>
          <a:prstGeom prst="rect">
            <a:avLst/>
          </a:prstGeom>
          <a:noFill/>
        </p:spPr>
        <p:txBody>
          <a:bodyPr wrap="square" lIns="91440" tIns="45720" rIns="91440" bIns="45720">
            <a:spAutoFit/>
          </a:bodyPr>
          <a:lstStyle/>
          <a:p>
            <a:pPr algn="ctr"/>
            <a:r>
              <a:rPr lang="ja-JP" altLang="en-US" sz="2800" b="0" cap="none" spc="0" dirty="0">
                <a:ln w="0"/>
                <a:solidFill>
                  <a:schemeClr val="tx1"/>
                </a:solidFill>
                <a:effectLst>
                  <a:outerShdw blurRad="38100" dist="19050" dir="2700000" algn="tl" rotWithShape="0">
                    <a:schemeClr val="dk1">
                      <a:alpha val="40000"/>
                    </a:schemeClr>
                  </a:outerShdw>
                </a:effectLst>
              </a:rPr>
              <a:t>新商品</a:t>
            </a:r>
          </a:p>
        </p:txBody>
      </p:sp>
      <p:pic>
        <p:nvPicPr>
          <p:cNvPr id="24" name="図 23">
            <a:extLst>
              <a:ext uri="{FF2B5EF4-FFF2-40B4-BE49-F238E27FC236}">
                <a16:creationId xmlns="" xmlns:a16="http://schemas.microsoft.com/office/drawing/2014/main" id="{AA8E1F68-C6AC-4A9A-9FEF-986846103AF8}"/>
              </a:ext>
            </a:extLst>
          </p:cNvPr>
          <p:cNvPicPr>
            <a:picLocks noChangeAspect="1"/>
          </p:cNvPicPr>
          <p:nvPr/>
        </p:nvPicPr>
        <p:blipFill>
          <a:blip r:embed="rId7"/>
          <a:stretch>
            <a:fillRect/>
          </a:stretch>
        </p:blipFill>
        <p:spPr>
          <a:xfrm>
            <a:off x="263102" y="4792678"/>
            <a:ext cx="516625" cy="516625"/>
          </a:xfrm>
          <a:prstGeom prst="rect">
            <a:avLst/>
          </a:prstGeom>
        </p:spPr>
      </p:pic>
    </p:spTree>
    <p:extLst>
      <p:ext uri="{BB962C8B-B14F-4D97-AF65-F5344CB8AC3E}">
        <p14:creationId xmlns:p14="http://schemas.microsoft.com/office/powerpoint/2010/main" val="323399168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 xmlns:a16="http://schemas.microsoft.com/office/drawing/2014/main" id="{A288D056-B2F1-4671-A16C-7E6C758AAAA7}"/>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p>
        </p:txBody>
      </p:sp>
      <p:sp>
        <p:nvSpPr>
          <p:cNvPr id="7" name="スライド番号プレースホルダー 6">
            <a:extLst>
              <a:ext uri="{FF2B5EF4-FFF2-40B4-BE49-F238E27FC236}">
                <a16:creationId xmlns="" xmlns:a16="http://schemas.microsoft.com/office/drawing/2014/main" id="{C224879A-0FC1-4BFE-BBF3-D6794BFB3567}"/>
              </a:ext>
            </a:extLst>
          </p:cNvPr>
          <p:cNvSpPr>
            <a:spLocks noGrp="1"/>
          </p:cNvSpPr>
          <p:nvPr>
            <p:ph type="sldNum" sz="quarter" idx="12"/>
          </p:nvPr>
        </p:nvSpPr>
        <p:spPr/>
        <p:txBody>
          <a:bodyPr/>
          <a:lstStyle/>
          <a:p>
            <a:fld id="{EB45EBAB-DB7F-2A48-A994-BDA5332DDFB5}" type="slidenum">
              <a:rPr kumimoji="1" lang="ja-JP" altLang="en-US" smtClean="0"/>
              <a:t>24</a:t>
            </a:fld>
            <a:endParaRPr kumimoji="1" lang="ja-JP" altLang="en-US"/>
          </a:p>
        </p:txBody>
      </p:sp>
      <p:sp>
        <p:nvSpPr>
          <p:cNvPr id="10" name="テキスト ボックス 9">
            <a:extLst>
              <a:ext uri="{FF2B5EF4-FFF2-40B4-BE49-F238E27FC236}">
                <a16:creationId xmlns="" xmlns:a16="http://schemas.microsoft.com/office/drawing/2014/main" id="{62AC27B4-4595-4538-B839-9A824EBCF0B7}"/>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sp>
        <p:nvSpPr>
          <p:cNvPr id="11" name="スライド番号プレースホルダー 5">
            <a:extLst>
              <a:ext uri="{FF2B5EF4-FFF2-40B4-BE49-F238E27FC236}">
                <a16:creationId xmlns="" xmlns:a16="http://schemas.microsoft.com/office/drawing/2014/main" id="{ADD988EA-57BC-49C4-BB6E-AC4D00C4D8D1}"/>
              </a:ext>
            </a:extLst>
          </p:cNvPr>
          <p:cNvSpPr txBox="1">
            <a:spLocks/>
          </p:cNvSpPr>
          <p:nvPr/>
        </p:nvSpPr>
        <p:spPr>
          <a:xfrm>
            <a:off x="7766428" y="295730"/>
            <a:ext cx="628813" cy="767687"/>
          </a:xfrm>
          <a:prstGeom prst="rect">
            <a:avLst/>
          </a:prstGeom>
          <a:solidFill>
            <a:schemeClr val="accent1"/>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24</a:t>
            </a:fld>
            <a:endParaRPr kumimoji="1" lang="ja-JP" altLang="en-US" dirty="0"/>
          </a:p>
        </p:txBody>
      </p:sp>
      <p:sp>
        <p:nvSpPr>
          <p:cNvPr id="12" name="正方形/長方形 11">
            <a:extLst>
              <a:ext uri="{FF2B5EF4-FFF2-40B4-BE49-F238E27FC236}">
                <a16:creationId xmlns="" xmlns:a16="http://schemas.microsoft.com/office/drawing/2014/main" id="{F3978144-0175-40DB-842A-712FACE40553}"/>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grpSp>
        <p:nvGrpSpPr>
          <p:cNvPr id="17" name="グループ化 16">
            <a:extLst>
              <a:ext uri="{FF2B5EF4-FFF2-40B4-BE49-F238E27FC236}">
                <a16:creationId xmlns="" xmlns:a16="http://schemas.microsoft.com/office/drawing/2014/main" id="{F0DD4E15-C2A7-4E78-9A45-5F2C5EC36C53}"/>
              </a:ext>
            </a:extLst>
          </p:cNvPr>
          <p:cNvGrpSpPr/>
          <p:nvPr/>
        </p:nvGrpSpPr>
        <p:grpSpPr>
          <a:xfrm>
            <a:off x="382527" y="2083427"/>
            <a:ext cx="2636232" cy="2832608"/>
            <a:chOff x="5430724" y="2949243"/>
            <a:chExt cx="3169528" cy="3526657"/>
          </a:xfrm>
        </p:grpSpPr>
        <p:pic>
          <p:nvPicPr>
            <p:cNvPr id="18" name="グラフィックス 17" descr="子供">
              <a:extLst>
                <a:ext uri="{FF2B5EF4-FFF2-40B4-BE49-F238E27FC236}">
                  <a16:creationId xmlns="" xmlns:a16="http://schemas.microsoft.com/office/drawing/2014/main" id="{C9093223-01A9-4012-9918-38D2D1C78FC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430724" y="3711603"/>
              <a:ext cx="2764298" cy="2764297"/>
            </a:xfrm>
            <a:prstGeom prst="rect">
              <a:avLst/>
            </a:prstGeom>
          </p:spPr>
        </p:pic>
        <p:sp>
          <p:nvSpPr>
            <p:cNvPr id="19" name="思考の吹き出し: 雲形 18">
              <a:extLst>
                <a:ext uri="{FF2B5EF4-FFF2-40B4-BE49-F238E27FC236}">
                  <a16:creationId xmlns="" xmlns:a16="http://schemas.microsoft.com/office/drawing/2014/main" id="{D63E4C65-28E0-44DE-8116-53A930988EAB}"/>
                </a:ext>
              </a:extLst>
            </p:cNvPr>
            <p:cNvSpPr/>
            <p:nvPr/>
          </p:nvSpPr>
          <p:spPr>
            <a:xfrm>
              <a:off x="6820365" y="2949243"/>
              <a:ext cx="1779887" cy="1187617"/>
            </a:xfrm>
            <a:prstGeom prst="cloudCallout">
              <a:avLst>
                <a:gd name="adj1" fmla="val -49287"/>
                <a:gd name="adj2" fmla="val 660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a:extLst>
                <a:ext uri="{FF2B5EF4-FFF2-40B4-BE49-F238E27FC236}">
                  <a16:creationId xmlns="" xmlns:a16="http://schemas.microsoft.com/office/drawing/2014/main" id="{B6BDE2AE-E7AC-4A00-9FA8-361F0BCA565B}"/>
                </a:ext>
              </a:extLst>
            </p:cNvPr>
            <p:cNvPicPr>
              <a:picLocks noChangeAspect="1"/>
            </p:cNvPicPr>
            <p:nvPr/>
          </p:nvPicPr>
          <p:blipFill rotWithShape="1">
            <a:blip r:embed="rId5"/>
            <a:srcRect l="29155" r="27652"/>
            <a:stretch/>
          </p:blipFill>
          <p:spPr>
            <a:xfrm>
              <a:off x="7554348" y="3220748"/>
              <a:ext cx="323560" cy="749111"/>
            </a:xfrm>
            <a:prstGeom prst="rect">
              <a:avLst/>
            </a:prstGeom>
          </p:spPr>
        </p:pic>
      </p:grpSp>
      <p:sp>
        <p:nvSpPr>
          <p:cNvPr id="9" name="矢印: 右 8">
            <a:extLst>
              <a:ext uri="{FF2B5EF4-FFF2-40B4-BE49-F238E27FC236}">
                <a16:creationId xmlns="" xmlns:a16="http://schemas.microsoft.com/office/drawing/2014/main" id="{0ADD8A8B-8149-4E2D-96EA-B710C7CE7010}"/>
              </a:ext>
            </a:extLst>
          </p:cNvPr>
          <p:cNvSpPr/>
          <p:nvPr/>
        </p:nvSpPr>
        <p:spPr>
          <a:xfrm>
            <a:off x="2915120" y="3382608"/>
            <a:ext cx="1419090" cy="4380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 name="グループ化 23">
            <a:extLst>
              <a:ext uri="{FF2B5EF4-FFF2-40B4-BE49-F238E27FC236}">
                <a16:creationId xmlns="" xmlns:a16="http://schemas.microsoft.com/office/drawing/2014/main" id="{985C51AA-38BD-45C3-B9B4-F785359DDE2E}"/>
              </a:ext>
            </a:extLst>
          </p:cNvPr>
          <p:cNvGrpSpPr/>
          <p:nvPr/>
        </p:nvGrpSpPr>
        <p:grpSpPr>
          <a:xfrm>
            <a:off x="5021236" y="3282763"/>
            <a:ext cx="1295886" cy="1259452"/>
            <a:chOff x="4879832" y="3510370"/>
            <a:chExt cx="2383897" cy="2382444"/>
          </a:xfrm>
        </p:grpSpPr>
        <p:pic>
          <p:nvPicPr>
            <p:cNvPr id="27" name="グラフィックス 26" descr="1 人の親と子供">
              <a:extLst>
                <a:ext uri="{FF2B5EF4-FFF2-40B4-BE49-F238E27FC236}">
                  <a16:creationId xmlns="" xmlns:a16="http://schemas.microsoft.com/office/drawing/2014/main" id="{D65B5C9A-1947-44C9-AB34-9462BF3E7AD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30" name="矢印: 下カーブ 29">
              <a:extLst>
                <a:ext uri="{FF2B5EF4-FFF2-40B4-BE49-F238E27FC236}">
                  <a16:creationId xmlns="" xmlns:a16="http://schemas.microsoft.com/office/drawing/2014/main" id="{117D4DA9-E172-4036-945A-FD23B96E769B}"/>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31" name="グループ化 30">
            <a:extLst>
              <a:ext uri="{FF2B5EF4-FFF2-40B4-BE49-F238E27FC236}">
                <a16:creationId xmlns="" xmlns:a16="http://schemas.microsoft.com/office/drawing/2014/main" id="{BC350ADE-E21A-4A15-A1B4-D065250DB7A7}"/>
              </a:ext>
            </a:extLst>
          </p:cNvPr>
          <p:cNvGrpSpPr/>
          <p:nvPr/>
        </p:nvGrpSpPr>
        <p:grpSpPr>
          <a:xfrm>
            <a:off x="5284184" y="1559162"/>
            <a:ext cx="1295886" cy="1259452"/>
            <a:chOff x="4879832" y="3510370"/>
            <a:chExt cx="2383897" cy="2382444"/>
          </a:xfrm>
        </p:grpSpPr>
        <p:pic>
          <p:nvPicPr>
            <p:cNvPr id="32" name="グラフィックス 31" descr="1 人の親と子供">
              <a:extLst>
                <a:ext uri="{FF2B5EF4-FFF2-40B4-BE49-F238E27FC236}">
                  <a16:creationId xmlns="" xmlns:a16="http://schemas.microsoft.com/office/drawing/2014/main" id="{BB8C62DF-5687-429D-B9B9-67841C74F50B}"/>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33" name="矢印: 下カーブ 32">
              <a:extLst>
                <a:ext uri="{FF2B5EF4-FFF2-40B4-BE49-F238E27FC236}">
                  <a16:creationId xmlns="" xmlns:a16="http://schemas.microsoft.com/office/drawing/2014/main" id="{E95D98C4-83F0-426D-95BB-34182D387BC6}"/>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34" name="グループ化 33">
            <a:extLst>
              <a:ext uri="{FF2B5EF4-FFF2-40B4-BE49-F238E27FC236}">
                <a16:creationId xmlns="" xmlns:a16="http://schemas.microsoft.com/office/drawing/2014/main" id="{94627BFB-D13A-49E7-8D45-A31A8534935B}"/>
              </a:ext>
            </a:extLst>
          </p:cNvPr>
          <p:cNvGrpSpPr/>
          <p:nvPr/>
        </p:nvGrpSpPr>
        <p:grpSpPr>
          <a:xfrm>
            <a:off x="4212174" y="2273459"/>
            <a:ext cx="1295886" cy="1259452"/>
            <a:chOff x="4879832" y="3510370"/>
            <a:chExt cx="2383897" cy="2382444"/>
          </a:xfrm>
        </p:grpSpPr>
        <p:pic>
          <p:nvPicPr>
            <p:cNvPr id="35" name="グラフィックス 34" descr="1 人の親と子供">
              <a:extLst>
                <a:ext uri="{FF2B5EF4-FFF2-40B4-BE49-F238E27FC236}">
                  <a16:creationId xmlns="" xmlns:a16="http://schemas.microsoft.com/office/drawing/2014/main" id="{196CAF54-F35C-49D6-AA39-B1D7B522012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36" name="矢印: 下カーブ 35">
              <a:extLst>
                <a:ext uri="{FF2B5EF4-FFF2-40B4-BE49-F238E27FC236}">
                  <a16:creationId xmlns="" xmlns:a16="http://schemas.microsoft.com/office/drawing/2014/main" id="{EA78D43F-3DC0-4A8D-9C90-A116CBC036F0}"/>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37" name="グループ化 36">
            <a:extLst>
              <a:ext uri="{FF2B5EF4-FFF2-40B4-BE49-F238E27FC236}">
                <a16:creationId xmlns="" xmlns:a16="http://schemas.microsoft.com/office/drawing/2014/main" id="{A326908E-EA90-4A60-96AA-87B5834E92EC}"/>
              </a:ext>
            </a:extLst>
          </p:cNvPr>
          <p:cNvGrpSpPr/>
          <p:nvPr/>
        </p:nvGrpSpPr>
        <p:grpSpPr>
          <a:xfrm>
            <a:off x="6076087" y="2432331"/>
            <a:ext cx="1295886" cy="1259452"/>
            <a:chOff x="4879832" y="3510370"/>
            <a:chExt cx="2383897" cy="2382444"/>
          </a:xfrm>
        </p:grpSpPr>
        <p:pic>
          <p:nvPicPr>
            <p:cNvPr id="38" name="グラフィックス 37" descr="1 人の親と子供">
              <a:extLst>
                <a:ext uri="{FF2B5EF4-FFF2-40B4-BE49-F238E27FC236}">
                  <a16:creationId xmlns="" xmlns:a16="http://schemas.microsoft.com/office/drawing/2014/main" id="{CEE597FA-4C9D-4EA0-8765-B3DFD87086AB}"/>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39" name="矢印: 下カーブ 38">
              <a:extLst>
                <a:ext uri="{FF2B5EF4-FFF2-40B4-BE49-F238E27FC236}">
                  <a16:creationId xmlns="" xmlns:a16="http://schemas.microsoft.com/office/drawing/2014/main" id="{E05D973A-820A-470C-AFDA-98FBCA9D49D6}"/>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40" name="グループ化 39">
            <a:extLst>
              <a:ext uri="{FF2B5EF4-FFF2-40B4-BE49-F238E27FC236}">
                <a16:creationId xmlns="" xmlns:a16="http://schemas.microsoft.com/office/drawing/2014/main" id="{37F92674-2BBE-4185-AB50-D4AD07074383}"/>
              </a:ext>
            </a:extLst>
          </p:cNvPr>
          <p:cNvGrpSpPr/>
          <p:nvPr/>
        </p:nvGrpSpPr>
        <p:grpSpPr>
          <a:xfrm>
            <a:off x="7165851" y="1608053"/>
            <a:ext cx="1295886" cy="1259452"/>
            <a:chOff x="4879832" y="3510370"/>
            <a:chExt cx="2383897" cy="2382444"/>
          </a:xfrm>
        </p:grpSpPr>
        <p:pic>
          <p:nvPicPr>
            <p:cNvPr id="41" name="グラフィックス 40" descr="1 人の親と子供">
              <a:extLst>
                <a:ext uri="{FF2B5EF4-FFF2-40B4-BE49-F238E27FC236}">
                  <a16:creationId xmlns="" xmlns:a16="http://schemas.microsoft.com/office/drawing/2014/main" id="{78AF83D5-F755-4990-A52C-9F44ACE93C9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42" name="矢印: 下カーブ 41">
              <a:extLst>
                <a:ext uri="{FF2B5EF4-FFF2-40B4-BE49-F238E27FC236}">
                  <a16:creationId xmlns="" xmlns:a16="http://schemas.microsoft.com/office/drawing/2014/main" id="{8D84972C-42D0-4F06-8476-D3861F092F1B}"/>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43" name="グループ化 42">
            <a:extLst>
              <a:ext uri="{FF2B5EF4-FFF2-40B4-BE49-F238E27FC236}">
                <a16:creationId xmlns="" xmlns:a16="http://schemas.microsoft.com/office/drawing/2014/main" id="{30B0B8B2-5426-4C74-A7FE-C3BEBF744377}"/>
              </a:ext>
            </a:extLst>
          </p:cNvPr>
          <p:cNvGrpSpPr/>
          <p:nvPr/>
        </p:nvGrpSpPr>
        <p:grpSpPr>
          <a:xfrm>
            <a:off x="7003358" y="3268484"/>
            <a:ext cx="1295886" cy="1259452"/>
            <a:chOff x="4879832" y="3510370"/>
            <a:chExt cx="2383897" cy="2382444"/>
          </a:xfrm>
        </p:grpSpPr>
        <p:pic>
          <p:nvPicPr>
            <p:cNvPr id="44" name="グラフィックス 43" descr="1 人の親と子供">
              <a:extLst>
                <a:ext uri="{FF2B5EF4-FFF2-40B4-BE49-F238E27FC236}">
                  <a16:creationId xmlns="" xmlns:a16="http://schemas.microsoft.com/office/drawing/2014/main" id="{97879712-BD29-4C8D-8B50-EC590E790A8C}"/>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4879832" y="3510370"/>
              <a:ext cx="2382444" cy="2382444"/>
            </a:xfrm>
            <a:prstGeom prst="rect">
              <a:avLst/>
            </a:prstGeom>
          </p:spPr>
        </p:pic>
        <p:sp>
          <p:nvSpPr>
            <p:cNvPr id="45" name="矢印: 下カーブ 44">
              <a:extLst>
                <a:ext uri="{FF2B5EF4-FFF2-40B4-BE49-F238E27FC236}">
                  <a16:creationId xmlns="" xmlns:a16="http://schemas.microsoft.com/office/drawing/2014/main" id="{6DBBBCFC-9FAE-4644-AAF5-A59D63DECA92}"/>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46" name="テキスト ボックス 45">
            <a:extLst>
              <a:ext uri="{FF2B5EF4-FFF2-40B4-BE49-F238E27FC236}">
                <a16:creationId xmlns="" xmlns:a16="http://schemas.microsoft.com/office/drawing/2014/main" id="{DE647AE1-C63C-482B-9D41-072C5976858D}"/>
              </a:ext>
            </a:extLst>
          </p:cNvPr>
          <p:cNvSpPr txBox="1"/>
          <p:nvPr/>
        </p:nvSpPr>
        <p:spPr>
          <a:xfrm>
            <a:off x="559723" y="4811934"/>
            <a:ext cx="7421683" cy="369332"/>
          </a:xfrm>
          <a:prstGeom prst="rect">
            <a:avLst/>
          </a:prstGeom>
          <a:noFill/>
        </p:spPr>
        <p:txBody>
          <a:bodyPr wrap="square" rtlCol="0">
            <a:spAutoFit/>
          </a:bodyPr>
          <a:lstStyle/>
          <a:p>
            <a:pPr marL="285750" indent="-285750">
              <a:buFont typeface="Wingdings" panose="05000000000000000000" pitchFamily="2" charset="2"/>
              <a:buChar char="ü"/>
            </a:pPr>
            <a:r>
              <a:rPr lang="ja-JP" altLang="en-US" dirty="0"/>
              <a:t>親世代で広まることで、その子どもに伝わり顧客層の拡大になる。</a:t>
            </a:r>
            <a:endParaRPr lang="en-US" altLang="ja-JP" dirty="0"/>
          </a:p>
        </p:txBody>
      </p:sp>
      <p:sp>
        <p:nvSpPr>
          <p:cNvPr id="5" name="四角形: 角を丸くする 4">
            <a:extLst>
              <a:ext uri="{FF2B5EF4-FFF2-40B4-BE49-F238E27FC236}">
                <a16:creationId xmlns="" xmlns:a16="http://schemas.microsoft.com/office/drawing/2014/main" id="{029B082C-AE97-45BD-BC54-7CD03A486F4C}"/>
              </a:ext>
            </a:extLst>
          </p:cNvPr>
          <p:cNvSpPr/>
          <p:nvPr/>
        </p:nvSpPr>
        <p:spPr>
          <a:xfrm>
            <a:off x="1842868" y="5556738"/>
            <a:ext cx="5511265" cy="78735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正方形/長方形 5">
            <a:extLst>
              <a:ext uri="{FF2B5EF4-FFF2-40B4-BE49-F238E27FC236}">
                <a16:creationId xmlns="" xmlns:a16="http://schemas.microsoft.com/office/drawing/2014/main" id="{F5343FF8-CCA1-4E99-82C3-619E0E6762BE}"/>
              </a:ext>
            </a:extLst>
          </p:cNvPr>
          <p:cNvSpPr/>
          <p:nvPr/>
        </p:nvSpPr>
        <p:spPr>
          <a:xfrm>
            <a:off x="2007155" y="5748770"/>
            <a:ext cx="5109091" cy="461665"/>
          </a:xfrm>
          <a:prstGeom prst="rect">
            <a:avLst/>
          </a:prstGeom>
          <a:noFill/>
        </p:spPr>
        <p:txBody>
          <a:bodyPr wrap="none" lIns="91440" tIns="45720" rIns="91440" bIns="45720">
            <a:spAutoFit/>
          </a:bodyPr>
          <a:lstStyle/>
          <a:p>
            <a:pPr algn="ctr"/>
            <a:r>
              <a:rPr lang="ja-JP" altLang="en-US" sz="2400" dirty="0">
                <a:ln w="0"/>
              </a:rPr>
              <a:t>親の伝承を明らかにする必要がある</a:t>
            </a:r>
            <a:endParaRPr lang="ja-JP" altLang="en-US" sz="2400" b="0" cap="none" spc="0" dirty="0">
              <a:ln w="0"/>
              <a:solidFill>
                <a:schemeClr val="tx1"/>
              </a:solidFill>
            </a:endParaRPr>
          </a:p>
        </p:txBody>
      </p:sp>
      <p:sp>
        <p:nvSpPr>
          <p:cNvPr id="2" name="テキスト ボックス 1"/>
          <p:cNvSpPr txBox="1"/>
          <p:nvPr/>
        </p:nvSpPr>
        <p:spPr>
          <a:xfrm>
            <a:off x="382527" y="572029"/>
            <a:ext cx="3877985" cy="584776"/>
          </a:xfrm>
          <a:prstGeom prst="rect">
            <a:avLst/>
          </a:prstGeom>
          <a:noFill/>
        </p:spPr>
        <p:txBody>
          <a:bodyPr wrap="none" rtlCol="0">
            <a:spAutoFit/>
          </a:bodyPr>
          <a:lstStyle/>
          <a:p>
            <a:r>
              <a:rPr kumimoji="1" lang="ja-JP" altLang="en-US" sz="3200" dirty="0" smtClean="0">
                <a:solidFill>
                  <a:srgbClr val="CCDDEA"/>
                </a:solidFill>
              </a:rPr>
              <a:t>復刻商品を買う親子</a:t>
            </a:r>
            <a:endParaRPr kumimoji="1" lang="ja-JP" altLang="en-US" sz="3200" dirty="0">
              <a:solidFill>
                <a:srgbClr val="CCDDEA"/>
              </a:solidFill>
            </a:endParaRPr>
          </a:p>
        </p:txBody>
      </p:sp>
    </p:spTree>
    <p:extLst>
      <p:ext uri="{BB962C8B-B14F-4D97-AF65-F5344CB8AC3E}">
        <p14:creationId xmlns:p14="http://schemas.microsoft.com/office/powerpoint/2010/main" val="96100268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xmlns="" id="{867BA248-5E08-4C0F-8E14-22B49B16BC22}"/>
              </a:ext>
            </a:extLst>
          </p:cNvPr>
          <p:cNvPicPr>
            <a:picLocks noChangeAspect="1"/>
          </p:cNvPicPr>
          <p:nvPr/>
        </p:nvPicPr>
        <p:blipFill>
          <a:blip r:embed="rId3">
            <a:extLst>
              <a:ext uri="{BEBA8EAE-BF5A-486C-A8C5-ECC9F3942E4B}">
                <a14:imgProps xmlns:a14="http://schemas.microsoft.com/office/drawing/2010/main">
                  <a14:imgLayer r:embed="rId4">
                    <a14:imgEffect>
                      <a14:artisticLineDrawing/>
                    </a14:imgEffect>
                  </a14:imgLayer>
                </a14:imgProps>
              </a:ext>
            </a:extLst>
          </a:blip>
          <a:stretch>
            <a:fillRect/>
          </a:stretch>
        </p:blipFill>
        <p:spPr>
          <a:xfrm>
            <a:off x="312442" y="2335287"/>
            <a:ext cx="8395241" cy="3484816"/>
          </a:xfrm>
          <a:prstGeom prst="rect">
            <a:avLst/>
          </a:prstGeom>
          <a:ln>
            <a:solidFill>
              <a:schemeClr val="bg1"/>
            </a:solidFill>
          </a:ln>
        </p:spPr>
      </p:pic>
      <p:sp>
        <p:nvSpPr>
          <p:cNvPr id="15" name="正方形/長方形 14">
            <a:extLst>
              <a:ext uri="{FF2B5EF4-FFF2-40B4-BE49-F238E27FC236}">
                <a16:creationId xmlns:a16="http://schemas.microsoft.com/office/drawing/2014/main" xmlns="" id="{A288D056-B2F1-4671-A16C-7E6C758AAAA7}"/>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研究目的</a:t>
            </a:r>
            <a:endParaRPr kumimoji="1" lang="ja-JP" altLang="en-US" sz="3200" dirty="0">
              <a:latin typeface="+mj-ea"/>
              <a:ea typeface="+mj-ea"/>
            </a:endParaRPr>
          </a:p>
        </p:txBody>
      </p:sp>
      <p:sp>
        <p:nvSpPr>
          <p:cNvPr id="7" name="スライド番号プレースホルダー 6">
            <a:extLst>
              <a:ext uri="{FF2B5EF4-FFF2-40B4-BE49-F238E27FC236}">
                <a16:creationId xmlns:a16="http://schemas.microsoft.com/office/drawing/2014/main" xmlns="" id="{C224879A-0FC1-4BFE-BBF3-D6794BFB3567}"/>
              </a:ext>
            </a:extLst>
          </p:cNvPr>
          <p:cNvSpPr>
            <a:spLocks noGrp="1"/>
          </p:cNvSpPr>
          <p:nvPr>
            <p:ph type="sldNum" sz="quarter" idx="12"/>
          </p:nvPr>
        </p:nvSpPr>
        <p:spPr/>
        <p:txBody>
          <a:bodyPr/>
          <a:lstStyle/>
          <a:p>
            <a:fld id="{EB45EBAB-DB7F-2A48-A994-BDA5332DDFB5}" type="slidenum">
              <a:rPr kumimoji="1" lang="ja-JP" altLang="en-US" smtClean="0"/>
              <a:t>25</a:t>
            </a:fld>
            <a:endParaRPr kumimoji="1" lang="ja-JP" altLang="en-US"/>
          </a:p>
        </p:txBody>
      </p:sp>
      <p:sp>
        <p:nvSpPr>
          <p:cNvPr id="10" name="テキスト ボックス 9">
            <a:extLst>
              <a:ext uri="{FF2B5EF4-FFF2-40B4-BE49-F238E27FC236}">
                <a16:creationId xmlns:a16="http://schemas.microsoft.com/office/drawing/2014/main" xmlns="" id="{62AC27B4-4595-4538-B839-9A824EBCF0B7}"/>
              </a:ext>
            </a:extLst>
          </p:cNvPr>
          <p:cNvSpPr txBox="1"/>
          <p:nvPr/>
        </p:nvSpPr>
        <p:spPr>
          <a:xfrm>
            <a:off x="312443" y="130155"/>
            <a:ext cx="1107996" cy="369332"/>
          </a:xfrm>
          <a:prstGeom prst="rect">
            <a:avLst/>
          </a:prstGeom>
          <a:noFill/>
        </p:spPr>
        <p:txBody>
          <a:bodyPr wrap="none" rtlCol="0">
            <a:spAutoFit/>
          </a:bodyPr>
          <a:lstStyle/>
          <a:p>
            <a:r>
              <a:rPr kumimoji="1" lang="ja-JP" altLang="en-US" dirty="0"/>
              <a:t>研究目的</a:t>
            </a:r>
          </a:p>
        </p:txBody>
      </p:sp>
      <p:sp>
        <p:nvSpPr>
          <p:cNvPr id="11" name="スライド番号プレースホルダー 5">
            <a:extLst>
              <a:ext uri="{FF2B5EF4-FFF2-40B4-BE49-F238E27FC236}">
                <a16:creationId xmlns:a16="http://schemas.microsoft.com/office/drawing/2014/main" xmlns="" id="{ADD988EA-57BC-49C4-BB6E-AC4D00C4D8D1}"/>
              </a:ext>
            </a:extLst>
          </p:cNvPr>
          <p:cNvSpPr txBox="1">
            <a:spLocks/>
          </p:cNvSpPr>
          <p:nvPr/>
        </p:nvSpPr>
        <p:spPr>
          <a:xfrm>
            <a:off x="7766428" y="295730"/>
            <a:ext cx="628813" cy="767687"/>
          </a:xfrm>
          <a:prstGeom prst="rect">
            <a:avLst/>
          </a:prstGeom>
          <a:solidFill>
            <a:schemeClr val="accent1"/>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25</a:t>
            </a:fld>
            <a:endParaRPr kumimoji="1" lang="ja-JP" altLang="en-US" dirty="0"/>
          </a:p>
        </p:txBody>
      </p:sp>
      <p:sp>
        <p:nvSpPr>
          <p:cNvPr id="12" name="正方形/長方形 11">
            <a:extLst>
              <a:ext uri="{FF2B5EF4-FFF2-40B4-BE49-F238E27FC236}">
                <a16:creationId xmlns:a16="http://schemas.microsoft.com/office/drawing/2014/main" xmlns="" id="{F3978144-0175-40DB-842A-712FACE40553}"/>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24" name="四角形: 角を丸くする 23">
            <a:extLst>
              <a:ext uri="{FF2B5EF4-FFF2-40B4-BE49-F238E27FC236}">
                <a16:creationId xmlns:a16="http://schemas.microsoft.com/office/drawing/2014/main" xmlns="" id="{2A37451A-085F-47EA-A920-E334733CB08F}"/>
              </a:ext>
            </a:extLst>
          </p:cNvPr>
          <p:cNvSpPr/>
          <p:nvPr/>
        </p:nvSpPr>
        <p:spPr>
          <a:xfrm>
            <a:off x="1005465" y="2963715"/>
            <a:ext cx="6800163" cy="18193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kumimoji="1" lang="ja-JP" altLang="en-US" sz="2400" b="1" u="sng" dirty="0">
                <a:solidFill>
                  <a:srgbClr val="000000"/>
                </a:solidFill>
              </a:rPr>
              <a:t>親子に注目し、復刻商品を通じてブランドに対する態度を喚起させる条件を明らかにする</a:t>
            </a:r>
          </a:p>
        </p:txBody>
      </p:sp>
    </p:spTree>
    <p:extLst>
      <p:ext uri="{BB962C8B-B14F-4D97-AF65-F5344CB8AC3E}">
        <p14:creationId xmlns:p14="http://schemas.microsoft.com/office/powerpoint/2010/main" val="200576063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4D4D39"/>
        </a:solidFill>
        <a:effectLst/>
      </p:bgPr>
    </p:bg>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473535" y="3580487"/>
            <a:ext cx="7410223" cy="3530600"/>
          </a:xfrm>
        </p:spPr>
        <p:txBody>
          <a:bodyPr>
            <a:normAutofit/>
          </a:bodyPr>
          <a:lstStyle/>
          <a:p>
            <a:pPr marL="0" indent="0">
              <a:buNone/>
            </a:pPr>
            <a:r>
              <a:rPr lang="ja-JP" altLang="en-US" sz="1600" dirty="0">
                <a:solidFill>
                  <a:schemeClr val="bg1"/>
                </a:solidFill>
              </a:rPr>
              <a:t>まず「親」に注目し、復刻商品のブランド態度への仮説をたてる</a:t>
            </a:r>
            <a:endParaRPr lang="en-US" altLang="ja-JP" sz="1600" dirty="0">
              <a:solidFill>
                <a:schemeClr val="bg1"/>
              </a:solidFill>
            </a:endParaRPr>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26</a:t>
            </a:fld>
            <a:endParaRPr kumimoji="1" lang="ja-JP" altLang="en-US"/>
          </a:p>
        </p:txBody>
      </p:sp>
      <p:sp>
        <p:nvSpPr>
          <p:cNvPr id="6" name="正方形/長方形 5">
            <a:extLst>
              <a:ext uri="{FF2B5EF4-FFF2-40B4-BE49-F238E27FC236}">
                <a16:creationId xmlns="" xmlns:a16="http://schemas.microsoft.com/office/drawing/2014/main" id="{9435BE74-3309-4226-A657-5FBBCA6AC60C}"/>
              </a:ext>
            </a:extLst>
          </p:cNvPr>
          <p:cNvSpPr/>
          <p:nvPr/>
        </p:nvSpPr>
        <p:spPr>
          <a:xfrm>
            <a:off x="1" y="4206938"/>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 xmlns:a16="http://schemas.microsoft.com/office/drawing/2014/main" id="{4573A81D-1FE1-4A85-920D-88B906A50CB0}"/>
              </a:ext>
            </a:extLst>
          </p:cNvPr>
          <p:cNvSpPr txBox="1">
            <a:spLocks/>
          </p:cNvSpPr>
          <p:nvPr/>
        </p:nvSpPr>
        <p:spPr bwMode="gray">
          <a:xfrm>
            <a:off x="1734756" y="4309226"/>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r"/>
            <a:r>
              <a:rPr lang="ja-JP" altLang="en-US" dirty="0">
                <a:solidFill>
                  <a:schemeClr val="tx1"/>
                </a:solidFill>
              </a:rPr>
              <a:t>仮説１</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26</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3771679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 xmlns:a16="http://schemas.microsoft.com/office/drawing/2014/main" id="{EC655CB2-E596-4DB2-BD85-7BF1653FDD45}"/>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仮説１導出①</a:t>
            </a:r>
            <a:endParaRPr lang="ja-JP" altLang="en-US" sz="3200" dirty="0">
              <a:solidFill>
                <a:srgbClr val="CCDDEA"/>
              </a:solidFill>
            </a:endParaRPr>
          </a:p>
        </p:txBody>
      </p:sp>
      <p:sp>
        <p:nvSpPr>
          <p:cNvPr id="11" name="テキスト ボックス 10">
            <a:extLst>
              <a:ext uri="{FF2B5EF4-FFF2-40B4-BE49-F238E27FC236}">
                <a16:creationId xmlns="" xmlns:a16="http://schemas.microsoft.com/office/drawing/2014/main" id="{0B31D41C-92B3-4E3B-93C2-BF01EEDE762F}"/>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27</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714473" y="1588927"/>
            <a:ext cx="3206097" cy="3530600"/>
          </a:xfrm>
        </p:spPr>
        <p:txBody>
          <a:bodyPr/>
          <a:lstStyle/>
          <a:p>
            <a:pPr>
              <a:buFont typeface="+mj-lt"/>
              <a:buAutoNum type="arabicPeriod"/>
            </a:pPr>
            <a:r>
              <a:rPr lang="ja-JP" altLang="en-US" dirty="0"/>
              <a:t>復刻商品は懐かしさを喚起させ</a:t>
            </a:r>
            <a:r>
              <a:rPr lang="ja-JP" altLang="en-US" dirty="0" smtClean="0"/>
              <a:t>、</a:t>
            </a:r>
            <a:r>
              <a:rPr lang="en-US" altLang="en-US" dirty="0" smtClean="0"/>
              <a:t>思い出を</a:t>
            </a:r>
            <a:r>
              <a:rPr lang="ja-JP" altLang="en-US" dirty="0" smtClean="0"/>
              <a:t>思い出す</a:t>
            </a:r>
            <a:endParaRPr lang="en-US" altLang="ja-JP" dirty="0"/>
          </a:p>
          <a:p>
            <a:pPr marL="0" indent="0" algn="r">
              <a:buNone/>
            </a:pPr>
            <a:r>
              <a:rPr lang="ja-JP" altLang="en-US" dirty="0"/>
              <a:t>　</a:t>
            </a:r>
            <a:r>
              <a:rPr lang="en-US" altLang="ja-JP" sz="1400" dirty="0" smtClean="0"/>
              <a:t>(</a:t>
            </a:r>
            <a:r>
              <a:rPr lang="ja-JP" altLang="en-US" sz="1400" dirty="0" smtClean="0"/>
              <a:t>楠見、松田、杉森</a:t>
            </a:r>
            <a:r>
              <a:rPr lang="en-US" altLang="ja-JP" sz="1400" dirty="0" smtClean="0"/>
              <a:t>,2009)</a:t>
            </a:r>
            <a:endParaRPr lang="ja-JP" altLang="en-US" sz="1400" dirty="0"/>
          </a:p>
        </p:txBody>
      </p:sp>
      <p:cxnSp>
        <p:nvCxnSpPr>
          <p:cNvPr id="23" name="直線コネクタ 22">
            <a:extLst>
              <a:ext uri="{FF2B5EF4-FFF2-40B4-BE49-F238E27FC236}">
                <a16:creationId xmlns="" xmlns:a16="http://schemas.microsoft.com/office/drawing/2014/main" id="{970044A5-954F-4838-82D3-A994338F3FFF}"/>
              </a:ext>
            </a:extLst>
          </p:cNvPr>
          <p:cNvCxnSpPr>
            <a:cxnSpLocks/>
          </p:cNvCxnSpPr>
          <p:nvPr/>
        </p:nvCxnSpPr>
        <p:spPr>
          <a:xfrm>
            <a:off x="4568943" y="1527967"/>
            <a:ext cx="0" cy="4994622"/>
          </a:xfrm>
          <a:prstGeom prst="line">
            <a:avLst/>
          </a:prstGeom>
        </p:spPr>
        <p:style>
          <a:lnRef idx="1">
            <a:schemeClr val="accent1"/>
          </a:lnRef>
          <a:fillRef idx="0">
            <a:schemeClr val="accent1"/>
          </a:fillRef>
          <a:effectRef idx="0">
            <a:schemeClr val="accent1"/>
          </a:effectRef>
          <a:fontRef idx="minor">
            <a:schemeClr val="tx1"/>
          </a:fontRef>
        </p:style>
      </p:cxnSp>
      <p:sp>
        <p:nvSpPr>
          <p:cNvPr id="9" name="コンテンツ プレースホルダー 20">
            <a:extLst>
              <a:ext uri="{FF2B5EF4-FFF2-40B4-BE49-F238E27FC236}">
                <a16:creationId xmlns="" xmlns:a16="http://schemas.microsoft.com/office/drawing/2014/main" id="{EA6C9AC7-C626-414C-B0C0-0691B4C3EF28}"/>
              </a:ext>
            </a:extLst>
          </p:cNvPr>
          <p:cNvSpPr txBox="1">
            <a:spLocks/>
          </p:cNvSpPr>
          <p:nvPr/>
        </p:nvSpPr>
        <p:spPr>
          <a:xfrm>
            <a:off x="5217317" y="1588927"/>
            <a:ext cx="3206097" cy="35306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mj-lt"/>
              <a:buAutoNum type="arabicPeriod" startAt="2"/>
            </a:pPr>
            <a:r>
              <a:rPr lang="ja-JP" altLang="en-US" dirty="0"/>
              <a:t>思い出は個人的なものであると同時に話題として用いられることが多い</a:t>
            </a:r>
            <a:endParaRPr lang="en-US" altLang="ja-JP" dirty="0"/>
          </a:p>
          <a:p>
            <a:pPr marL="0" indent="0" algn="r">
              <a:buNone/>
            </a:pPr>
            <a:r>
              <a:rPr lang="en-US" altLang="ja-JP" sz="1600" dirty="0"/>
              <a:t>(</a:t>
            </a:r>
            <a:r>
              <a:rPr lang="ja-JP" altLang="en-US" sz="1600" dirty="0"/>
              <a:t>仲谷</a:t>
            </a:r>
            <a:r>
              <a:rPr lang="en-US" altLang="ja-JP" sz="1600" dirty="0"/>
              <a:t>,</a:t>
            </a:r>
            <a:r>
              <a:rPr lang="ja-JP" altLang="en-US" sz="1600" dirty="0"/>
              <a:t>清水</a:t>
            </a:r>
            <a:r>
              <a:rPr lang="en-US" altLang="ja-JP" sz="1600" dirty="0"/>
              <a:t>,</a:t>
            </a:r>
            <a:r>
              <a:rPr lang="ja-JP" altLang="en-US" sz="1600" dirty="0"/>
              <a:t>加藤</a:t>
            </a:r>
            <a:r>
              <a:rPr lang="en-US" altLang="ja-JP" sz="1600" dirty="0"/>
              <a:t>,</a:t>
            </a:r>
            <a:r>
              <a:rPr lang="ja-JP" altLang="en-US" sz="1600" dirty="0"/>
              <a:t>西田</a:t>
            </a:r>
            <a:r>
              <a:rPr lang="en-US" altLang="ja-JP" sz="1600" dirty="0"/>
              <a:t>,2004)</a:t>
            </a:r>
            <a:endParaRPr lang="en-US" altLang="ja-JP" dirty="0"/>
          </a:p>
        </p:txBody>
      </p:sp>
      <p:sp>
        <p:nvSpPr>
          <p:cNvPr id="3" name="テキスト ボックス 2">
            <a:extLst>
              <a:ext uri="{FF2B5EF4-FFF2-40B4-BE49-F238E27FC236}">
                <a16:creationId xmlns="" xmlns:a16="http://schemas.microsoft.com/office/drawing/2014/main" id="{43D0BDAA-BE6C-41D1-93A2-C335E4D283D8}"/>
              </a:ext>
            </a:extLst>
          </p:cNvPr>
          <p:cNvSpPr txBox="1"/>
          <p:nvPr/>
        </p:nvSpPr>
        <p:spPr>
          <a:xfrm>
            <a:off x="484360" y="5915939"/>
            <a:ext cx="3602374" cy="646331"/>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復刻商品によって思い出がよみがえる</a:t>
            </a:r>
          </a:p>
        </p:txBody>
      </p:sp>
      <p:sp>
        <p:nvSpPr>
          <p:cNvPr id="4" name="テキスト ボックス 3">
            <a:extLst>
              <a:ext uri="{FF2B5EF4-FFF2-40B4-BE49-F238E27FC236}">
                <a16:creationId xmlns="" xmlns:a16="http://schemas.microsoft.com/office/drawing/2014/main" id="{BDC7A41E-6769-457A-B770-D3B4DA45881B}"/>
              </a:ext>
            </a:extLst>
          </p:cNvPr>
          <p:cNvSpPr txBox="1"/>
          <p:nvPr/>
        </p:nvSpPr>
        <p:spPr>
          <a:xfrm>
            <a:off x="4865295" y="5918490"/>
            <a:ext cx="3614240" cy="646331"/>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復刻商品はその思い出を介した話題を誘発する</a:t>
            </a:r>
          </a:p>
        </p:txBody>
      </p:sp>
      <p:grpSp>
        <p:nvGrpSpPr>
          <p:cNvPr id="6" name="グループ化 5">
            <a:extLst>
              <a:ext uri="{FF2B5EF4-FFF2-40B4-BE49-F238E27FC236}">
                <a16:creationId xmlns="" xmlns:a16="http://schemas.microsoft.com/office/drawing/2014/main" id="{7647F4F8-D199-4FA2-A9EB-08AD068B511F}"/>
              </a:ext>
            </a:extLst>
          </p:cNvPr>
          <p:cNvGrpSpPr/>
          <p:nvPr/>
        </p:nvGrpSpPr>
        <p:grpSpPr>
          <a:xfrm>
            <a:off x="4674860" y="3196067"/>
            <a:ext cx="4149355" cy="2910030"/>
            <a:chOff x="4674860" y="3196067"/>
            <a:chExt cx="4149355" cy="2910030"/>
          </a:xfrm>
        </p:grpSpPr>
        <p:pic>
          <p:nvPicPr>
            <p:cNvPr id="18" name="グラフィックス 17" descr="ユーザー">
              <a:extLst>
                <a:ext uri="{FF2B5EF4-FFF2-40B4-BE49-F238E27FC236}">
                  <a16:creationId xmlns="" xmlns:a16="http://schemas.microsoft.com/office/drawing/2014/main" id="{817A275D-59A8-498C-A7D9-25E946991CE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674860" y="4199449"/>
              <a:ext cx="1846323" cy="1846323"/>
            </a:xfrm>
            <a:prstGeom prst="rect">
              <a:avLst/>
            </a:prstGeom>
          </p:spPr>
        </p:pic>
        <p:pic>
          <p:nvPicPr>
            <p:cNvPr id="19" name="グラフィックス 18" descr="ユーザー">
              <a:extLst>
                <a:ext uri="{FF2B5EF4-FFF2-40B4-BE49-F238E27FC236}">
                  <a16:creationId xmlns="" xmlns:a16="http://schemas.microsoft.com/office/drawing/2014/main" id="{D9AAF10F-CDE3-40A7-A705-DFB1B4F20E8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6977892" y="4259774"/>
              <a:ext cx="1846323" cy="1846323"/>
            </a:xfrm>
            <a:prstGeom prst="rect">
              <a:avLst/>
            </a:prstGeom>
          </p:spPr>
        </p:pic>
        <p:sp>
          <p:nvSpPr>
            <p:cNvPr id="20" name="吹き出し: 円形 19">
              <a:extLst>
                <a:ext uri="{FF2B5EF4-FFF2-40B4-BE49-F238E27FC236}">
                  <a16:creationId xmlns="" xmlns:a16="http://schemas.microsoft.com/office/drawing/2014/main" id="{FA433FF1-7221-49F5-AF30-BD3AF74D5E18}"/>
                </a:ext>
              </a:extLst>
            </p:cNvPr>
            <p:cNvSpPr/>
            <p:nvPr/>
          </p:nvSpPr>
          <p:spPr>
            <a:xfrm>
              <a:off x="5888197" y="3196067"/>
              <a:ext cx="2116349" cy="1370995"/>
            </a:xfrm>
            <a:prstGeom prst="wedgeEllipseCallout">
              <a:avLst>
                <a:gd name="adj1" fmla="val -46324"/>
                <a:gd name="adj2" fmla="val 553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 xmlns:a16="http://schemas.microsoft.com/office/drawing/2014/main" id="{A7EFC741-78BB-4071-8A60-A2353BE373E1}"/>
                </a:ext>
              </a:extLst>
            </p:cNvPr>
            <p:cNvPicPr>
              <a:picLocks noChangeAspect="1"/>
            </p:cNvPicPr>
            <p:nvPr/>
          </p:nvPicPr>
          <p:blipFill>
            <a:blip r:embed="rId5"/>
            <a:stretch>
              <a:fillRect/>
            </a:stretch>
          </p:blipFill>
          <p:spPr>
            <a:xfrm>
              <a:off x="6737744" y="3328567"/>
              <a:ext cx="440568" cy="1024799"/>
            </a:xfrm>
            <a:prstGeom prst="rect">
              <a:avLst/>
            </a:prstGeom>
          </p:spPr>
        </p:pic>
      </p:grpSp>
      <p:grpSp>
        <p:nvGrpSpPr>
          <p:cNvPr id="10" name="グループ化 9">
            <a:extLst>
              <a:ext uri="{FF2B5EF4-FFF2-40B4-BE49-F238E27FC236}">
                <a16:creationId xmlns="" xmlns:a16="http://schemas.microsoft.com/office/drawing/2014/main" id="{32A955D7-6C06-4F3C-89E8-8E473E7A1DFA}"/>
              </a:ext>
            </a:extLst>
          </p:cNvPr>
          <p:cNvGrpSpPr/>
          <p:nvPr/>
        </p:nvGrpSpPr>
        <p:grpSpPr>
          <a:xfrm>
            <a:off x="1090425" y="2748187"/>
            <a:ext cx="3333806" cy="3131302"/>
            <a:chOff x="1083395" y="2819638"/>
            <a:chExt cx="3333806" cy="3131302"/>
          </a:xfrm>
        </p:grpSpPr>
        <p:pic>
          <p:nvPicPr>
            <p:cNvPr id="15" name="グラフィックス 14" descr="ユーザー">
              <a:extLst>
                <a:ext uri="{FF2B5EF4-FFF2-40B4-BE49-F238E27FC236}">
                  <a16:creationId xmlns="" xmlns:a16="http://schemas.microsoft.com/office/drawing/2014/main" id="{84F80B28-B68D-4192-8432-0AB5A043912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589114" y="4104617"/>
              <a:ext cx="1846323" cy="1846323"/>
            </a:xfrm>
            <a:prstGeom prst="rect">
              <a:avLst/>
            </a:prstGeom>
          </p:spPr>
        </p:pic>
        <p:sp>
          <p:nvSpPr>
            <p:cNvPr id="17" name="思考の吹き出し: 雲形 16">
              <a:extLst>
                <a:ext uri="{FF2B5EF4-FFF2-40B4-BE49-F238E27FC236}">
                  <a16:creationId xmlns="" xmlns:a16="http://schemas.microsoft.com/office/drawing/2014/main" id="{662170E6-BF17-4C58-821C-8B8908C58031}"/>
                </a:ext>
              </a:extLst>
            </p:cNvPr>
            <p:cNvSpPr/>
            <p:nvPr/>
          </p:nvSpPr>
          <p:spPr>
            <a:xfrm>
              <a:off x="2964597" y="3288838"/>
              <a:ext cx="1452604" cy="1104258"/>
            </a:xfrm>
            <a:prstGeom prst="cloudCallout">
              <a:avLst>
                <a:gd name="adj1" fmla="val -56198"/>
                <a:gd name="adj2" fmla="val 568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 xmlns:a16="http://schemas.microsoft.com/office/drawing/2014/main" id="{CDD07093-F0A0-4961-824D-4F32A8B762DA}"/>
                </a:ext>
              </a:extLst>
            </p:cNvPr>
            <p:cNvPicPr>
              <a:picLocks noChangeAspect="1"/>
            </p:cNvPicPr>
            <p:nvPr/>
          </p:nvPicPr>
          <p:blipFill rotWithShape="1">
            <a:blip r:embed="rId5"/>
            <a:srcRect l="12575" r="12799"/>
            <a:stretch/>
          </p:blipFill>
          <p:spPr>
            <a:xfrm>
              <a:off x="1083395" y="2819638"/>
              <a:ext cx="648373" cy="2020968"/>
            </a:xfrm>
            <a:prstGeom prst="rect">
              <a:avLst/>
            </a:prstGeom>
          </p:spPr>
        </p:pic>
      </p:grpSp>
    </p:spTree>
    <p:extLst>
      <p:ext uri="{BB962C8B-B14F-4D97-AF65-F5344CB8AC3E}">
        <p14:creationId xmlns:p14="http://schemas.microsoft.com/office/powerpoint/2010/main" val="22931351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 xmlns:a16="http://schemas.microsoft.com/office/drawing/2014/main" id="{95CB2038-3EFB-4893-A256-9329634305E1}"/>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仮説１導出②</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28</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714473" y="1588927"/>
            <a:ext cx="3206097" cy="3530600"/>
          </a:xfrm>
        </p:spPr>
        <p:txBody>
          <a:bodyPr/>
          <a:lstStyle/>
          <a:p>
            <a:pPr>
              <a:buFont typeface="+mj-lt"/>
              <a:buAutoNum type="arabicPeriod" startAt="3"/>
            </a:pPr>
            <a:r>
              <a:rPr lang="ja-JP" altLang="en-US" dirty="0"/>
              <a:t>思い出は同窓会で話をする、など共通体験を皆で想起する</a:t>
            </a:r>
            <a:endParaRPr lang="en-US" altLang="ja-JP" dirty="0"/>
          </a:p>
          <a:p>
            <a:pPr marL="0" indent="0" algn="r">
              <a:buNone/>
            </a:pPr>
            <a:r>
              <a:rPr lang="en-US" altLang="ja-JP" sz="1600" dirty="0"/>
              <a:t>(</a:t>
            </a:r>
            <a:r>
              <a:rPr lang="ja-JP" altLang="en-US" sz="1600" dirty="0"/>
              <a:t>仲谷</a:t>
            </a:r>
            <a:r>
              <a:rPr lang="en-US" altLang="ja-JP" sz="1600" dirty="0"/>
              <a:t>,</a:t>
            </a:r>
            <a:r>
              <a:rPr lang="ja-JP" altLang="en-US" sz="1600" dirty="0"/>
              <a:t>清水</a:t>
            </a:r>
            <a:r>
              <a:rPr lang="en-US" altLang="ja-JP" sz="1600" dirty="0"/>
              <a:t>,</a:t>
            </a:r>
            <a:r>
              <a:rPr lang="ja-JP" altLang="en-US" sz="1600" dirty="0"/>
              <a:t>加藤</a:t>
            </a:r>
            <a:r>
              <a:rPr lang="en-US" altLang="ja-JP" sz="1600" dirty="0"/>
              <a:t>,</a:t>
            </a:r>
            <a:r>
              <a:rPr lang="ja-JP" altLang="en-US" sz="1600" dirty="0"/>
              <a:t>西田</a:t>
            </a:r>
            <a:r>
              <a:rPr lang="en-US" altLang="ja-JP" sz="1600" dirty="0"/>
              <a:t>,2004)</a:t>
            </a:r>
            <a:endParaRPr lang="ja-JP" altLang="en-US" sz="1600" dirty="0"/>
          </a:p>
        </p:txBody>
      </p:sp>
      <p:cxnSp>
        <p:nvCxnSpPr>
          <p:cNvPr id="23" name="直線コネクタ 22">
            <a:extLst>
              <a:ext uri="{FF2B5EF4-FFF2-40B4-BE49-F238E27FC236}">
                <a16:creationId xmlns="" xmlns:a16="http://schemas.microsoft.com/office/drawing/2014/main" id="{970044A5-954F-4838-82D3-A994338F3FFF}"/>
              </a:ext>
            </a:extLst>
          </p:cNvPr>
          <p:cNvCxnSpPr>
            <a:cxnSpLocks/>
          </p:cNvCxnSpPr>
          <p:nvPr/>
        </p:nvCxnSpPr>
        <p:spPr>
          <a:xfrm>
            <a:off x="4568943" y="1527967"/>
            <a:ext cx="0" cy="4994622"/>
          </a:xfrm>
          <a:prstGeom prst="line">
            <a:avLst/>
          </a:prstGeom>
        </p:spPr>
        <p:style>
          <a:lnRef idx="1">
            <a:schemeClr val="accent1"/>
          </a:lnRef>
          <a:fillRef idx="0">
            <a:schemeClr val="accent1"/>
          </a:fillRef>
          <a:effectRef idx="0">
            <a:schemeClr val="accent1"/>
          </a:effectRef>
          <a:fontRef idx="minor">
            <a:schemeClr val="tx1"/>
          </a:fontRef>
        </p:style>
      </p:cxnSp>
      <p:sp>
        <p:nvSpPr>
          <p:cNvPr id="9" name="コンテンツ プレースホルダー 20">
            <a:extLst>
              <a:ext uri="{FF2B5EF4-FFF2-40B4-BE49-F238E27FC236}">
                <a16:creationId xmlns="" xmlns:a16="http://schemas.microsoft.com/office/drawing/2014/main" id="{EA6C9AC7-C626-414C-B0C0-0691B4C3EF28}"/>
              </a:ext>
            </a:extLst>
          </p:cNvPr>
          <p:cNvSpPr txBox="1">
            <a:spLocks/>
          </p:cNvSpPr>
          <p:nvPr/>
        </p:nvSpPr>
        <p:spPr>
          <a:xfrm>
            <a:off x="5203173" y="1527967"/>
            <a:ext cx="3206097" cy="35306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mj-lt"/>
              <a:buAutoNum type="arabicPeriod" startAt="4"/>
            </a:pPr>
            <a:r>
              <a:rPr lang="ja-JP" altLang="en-US" dirty="0"/>
              <a:t>世代内（同世代）伝承は共時体験の記憶を懐古する</a:t>
            </a:r>
            <a:endParaRPr lang="en-US" altLang="ja-JP" dirty="0"/>
          </a:p>
          <a:p>
            <a:pPr marL="0" indent="0" algn="r">
              <a:buNone/>
            </a:pPr>
            <a:r>
              <a:rPr lang="en-US" altLang="ja-JP" sz="1600" dirty="0" smtClean="0"/>
              <a:t>(</a:t>
            </a:r>
            <a:r>
              <a:rPr lang="en-US" altLang="en-US" sz="1600" u="sng" dirty="0" smtClean="0"/>
              <a:t>上井,</a:t>
            </a:r>
            <a:r>
              <a:rPr lang="ja-JP" altLang="en-US" sz="1600" u="sng" dirty="0" smtClean="0"/>
              <a:t>後藤</a:t>
            </a:r>
            <a:r>
              <a:rPr lang="en-US" altLang="ja-JP" sz="1600" u="sng" dirty="0" smtClean="0"/>
              <a:t>,</a:t>
            </a:r>
            <a:r>
              <a:rPr lang="ja-JP" altLang="en-US" sz="1600" u="sng" dirty="0" smtClean="0"/>
              <a:t>吉江</a:t>
            </a:r>
            <a:r>
              <a:rPr lang="en-US" altLang="ja-JP" sz="1600" u="sng" dirty="0" smtClean="0"/>
              <a:t>,2006</a:t>
            </a:r>
            <a:r>
              <a:rPr lang="en-US" altLang="ja-JP" sz="1600" dirty="0" smtClean="0"/>
              <a:t>)</a:t>
            </a:r>
            <a:endParaRPr lang="en-US" altLang="ja-JP" sz="1600" dirty="0"/>
          </a:p>
        </p:txBody>
      </p:sp>
      <p:sp>
        <p:nvSpPr>
          <p:cNvPr id="10" name="テキスト ボックス 9">
            <a:extLst>
              <a:ext uri="{FF2B5EF4-FFF2-40B4-BE49-F238E27FC236}">
                <a16:creationId xmlns="" xmlns:a16="http://schemas.microsoft.com/office/drawing/2014/main" id="{464BD503-6FEE-4E00-A79F-0CB6EC9629BB}"/>
              </a:ext>
            </a:extLst>
          </p:cNvPr>
          <p:cNvSpPr txBox="1"/>
          <p:nvPr/>
        </p:nvSpPr>
        <p:spPr>
          <a:xfrm>
            <a:off x="484360" y="5915939"/>
            <a:ext cx="3602374" cy="646331"/>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思い出を介した会話は同窓会など同世代の仲間と話される</a:t>
            </a:r>
          </a:p>
        </p:txBody>
      </p:sp>
      <p:sp>
        <p:nvSpPr>
          <p:cNvPr id="13" name="テキスト ボックス 12">
            <a:extLst>
              <a:ext uri="{FF2B5EF4-FFF2-40B4-BE49-F238E27FC236}">
                <a16:creationId xmlns="" xmlns:a16="http://schemas.microsoft.com/office/drawing/2014/main" id="{F9DC88ED-C2F5-41C0-8481-DBA618E6A003}"/>
              </a:ext>
            </a:extLst>
          </p:cNvPr>
          <p:cNvSpPr txBox="1"/>
          <p:nvPr/>
        </p:nvSpPr>
        <p:spPr>
          <a:xfrm>
            <a:off x="4865295" y="5918490"/>
            <a:ext cx="3614240" cy="646331"/>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同世代の仲間との会話で昔を懐古する</a:t>
            </a:r>
          </a:p>
        </p:txBody>
      </p:sp>
      <p:sp>
        <p:nvSpPr>
          <p:cNvPr id="16" name="テキスト ボックス 15">
            <a:extLst>
              <a:ext uri="{FF2B5EF4-FFF2-40B4-BE49-F238E27FC236}">
                <a16:creationId xmlns="" xmlns:a16="http://schemas.microsoft.com/office/drawing/2014/main" id="{534ADC8D-583A-4EC2-9F8A-DFC24F124595}"/>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grpSp>
        <p:nvGrpSpPr>
          <p:cNvPr id="3" name="グループ化 2">
            <a:extLst>
              <a:ext uri="{FF2B5EF4-FFF2-40B4-BE49-F238E27FC236}">
                <a16:creationId xmlns="" xmlns:a16="http://schemas.microsoft.com/office/drawing/2014/main" id="{37AF0069-22AF-4A0C-86A9-16A57E2D9299}"/>
              </a:ext>
            </a:extLst>
          </p:cNvPr>
          <p:cNvGrpSpPr/>
          <p:nvPr/>
        </p:nvGrpSpPr>
        <p:grpSpPr>
          <a:xfrm>
            <a:off x="872815" y="2888141"/>
            <a:ext cx="3126392" cy="3188351"/>
            <a:chOff x="872815" y="2888141"/>
            <a:chExt cx="3126392" cy="3188351"/>
          </a:xfrm>
        </p:grpSpPr>
        <p:pic>
          <p:nvPicPr>
            <p:cNvPr id="6" name="グラフィックス 5" descr="ユーザー">
              <a:extLst>
                <a:ext uri="{FF2B5EF4-FFF2-40B4-BE49-F238E27FC236}">
                  <a16:creationId xmlns="" xmlns:a16="http://schemas.microsoft.com/office/drawing/2014/main" id="{2FD7705D-9350-4052-8E69-C1E9ACE8A2D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501965" y="3967558"/>
              <a:ext cx="1497242" cy="1497242"/>
            </a:xfrm>
            <a:prstGeom prst="rect">
              <a:avLst/>
            </a:prstGeom>
          </p:spPr>
        </p:pic>
        <p:pic>
          <p:nvPicPr>
            <p:cNvPr id="18" name="グラフィックス 17" descr="ユーザー">
              <a:extLst>
                <a:ext uri="{FF2B5EF4-FFF2-40B4-BE49-F238E27FC236}">
                  <a16:creationId xmlns="" xmlns:a16="http://schemas.microsoft.com/office/drawing/2014/main" id="{2D68262A-AD8D-494B-A519-E6C33788B13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684480" y="4579251"/>
              <a:ext cx="1497241" cy="1497241"/>
            </a:xfrm>
            <a:prstGeom prst="rect">
              <a:avLst/>
            </a:prstGeom>
          </p:spPr>
        </p:pic>
        <p:pic>
          <p:nvPicPr>
            <p:cNvPr id="19" name="グラフィックス 18" descr="ユーザー">
              <a:extLst>
                <a:ext uri="{FF2B5EF4-FFF2-40B4-BE49-F238E27FC236}">
                  <a16:creationId xmlns="" xmlns:a16="http://schemas.microsoft.com/office/drawing/2014/main" id="{E3A89D19-BEA0-4B9E-9C74-A0724E0EADB2}"/>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72815" y="3969859"/>
              <a:ext cx="1497244" cy="1497244"/>
            </a:xfrm>
            <a:prstGeom prst="rect">
              <a:avLst/>
            </a:prstGeom>
          </p:spPr>
        </p:pic>
        <p:sp>
          <p:nvSpPr>
            <p:cNvPr id="7" name="思考の吹き出し: 雲形 6">
              <a:extLst>
                <a:ext uri="{FF2B5EF4-FFF2-40B4-BE49-F238E27FC236}">
                  <a16:creationId xmlns="" xmlns:a16="http://schemas.microsoft.com/office/drawing/2014/main" id="{5B879A9A-4DFA-4EC2-AEF6-DFAC45E4318A}"/>
                </a:ext>
              </a:extLst>
            </p:cNvPr>
            <p:cNvSpPr/>
            <p:nvPr/>
          </p:nvSpPr>
          <p:spPr>
            <a:xfrm>
              <a:off x="1800858" y="2888141"/>
              <a:ext cx="1722285" cy="1218646"/>
            </a:xfrm>
            <a:prstGeom prst="cloudCallout">
              <a:avLst>
                <a:gd name="adj1" fmla="val -13641"/>
                <a:gd name="adj2" fmla="val 868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 xmlns:a16="http://schemas.microsoft.com/office/drawing/2014/main" id="{4E873CD8-8EFC-4718-A98C-B1F2CD422DDE}"/>
                </a:ext>
              </a:extLst>
            </p:cNvPr>
            <p:cNvPicPr>
              <a:picLocks noChangeAspect="1"/>
            </p:cNvPicPr>
            <p:nvPr/>
          </p:nvPicPr>
          <p:blipFill rotWithShape="1">
            <a:blip r:embed="rId5"/>
            <a:srcRect l="29155" r="27652"/>
            <a:stretch/>
          </p:blipFill>
          <p:spPr>
            <a:xfrm>
              <a:off x="2461949" y="3076931"/>
              <a:ext cx="358222" cy="829361"/>
            </a:xfrm>
            <a:prstGeom prst="rect">
              <a:avLst/>
            </a:prstGeom>
          </p:spPr>
        </p:pic>
      </p:grpSp>
      <p:grpSp>
        <p:nvGrpSpPr>
          <p:cNvPr id="2" name="グループ化 1">
            <a:extLst>
              <a:ext uri="{FF2B5EF4-FFF2-40B4-BE49-F238E27FC236}">
                <a16:creationId xmlns="" xmlns:a16="http://schemas.microsoft.com/office/drawing/2014/main" id="{90B33BC9-7830-4FE6-946E-3750F91448FB}"/>
              </a:ext>
            </a:extLst>
          </p:cNvPr>
          <p:cNvGrpSpPr/>
          <p:nvPr/>
        </p:nvGrpSpPr>
        <p:grpSpPr>
          <a:xfrm>
            <a:off x="5430725" y="2949243"/>
            <a:ext cx="3169527" cy="3526657"/>
            <a:chOff x="5430725" y="2949243"/>
            <a:chExt cx="3169527" cy="3526657"/>
          </a:xfrm>
        </p:grpSpPr>
        <p:pic>
          <p:nvPicPr>
            <p:cNvPr id="11" name="グラフィックス 10" descr="子供">
              <a:extLst>
                <a:ext uri="{FF2B5EF4-FFF2-40B4-BE49-F238E27FC236}">
                  <a16:creationId xmlns="" xmlns:a16="http://schemas.microsoft.com/office/drawing/2014/main" id="{CAD0E8A7-F3B8-48A2-90DB-0B586328E48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5430725" y="3711603"/>
              <a:ext cx="2764297" cy="2764297"/>
            </a:xfrm>
            <a:prstGeom prst="rect">
              <a:avLst/>
            </a:prstGeom>
          </p:spPr>
        </p:pic>
        <p:sp>
          <p:nvSpPr>
            <p:cNvPr id="20" name="思考の吹き出し: 雲形 19">
              <a:extLst>
                <a:ext uri="{FF2B5EF4-FFF2-40B4-BE49-F238E27FC236}">
                  <a16:creationId xmlns="" xmlns:a16="http://schemas.microsoft.com/office/drawing/2014/main" id="{98E6E287-1247-40CB-9AAD-944E930863C8}"/>
                </a:ext>
              </a:extLst>
            </p:cNvPr>
            <p:cNvSpPr/>
            <p:nvPr/>
          </p:nvSpPr>
          <p:spPr>
            <a:xfrm>
              <a:off x="6820365" y="2949243"/>
              <a:ext cx="1779887" cy="1187617"/>
            </a:xfrm>
            <a:prstGeom prst="cloudCallout">
              <a:avLst>
                <a:gd name="adj1" fmla="val -49287"/>
                <a:gd name="adj2" fmla="val 660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 xmlns:a16="http://schemas.microsoft.com/office/drawing/2014/main" id="{4E2C36F7-E6FF-4EA4-B84A-201AEA6FD19D}"/>
                </a:ext>
              </a:extLst>
            </p:cNvPr>
            <p:cNvPicPr>
              <a:picLocks noChangeAspect="1"/>
            </p:cNvPicPr>
            <p:nvPr/>
          </p:nvPicPr>
          <p:blipFill rotWithShape="1">
            <a:blip r:embed="rId5"/>
            <a:srcRect l="29155" r="27652"/>
            <a:stretch/>
          </p:blipFill>
          <p:spPr>
            <a:xfrm>
              <a:off x="7554348" y="3220748"/>
              <a:ext cx="323560" cy="749111"/>
            </a:xfrm>
            <a:prstGeom prst="rect">
              <a:avLst/>
            </a:prstGeom>
          </p:spPr>
        </p:pic>
      </p:grpSp>
    </p:spTree>
    <p:extLst>
      <p:ext uri="{BB962C8B-B14F-4D97-AF65-F5344CB8AC3E}">
        <p14:creationId xmlns:p14="http://schemas.microsoft.com/office/powerpoint/2010/main" val="195703567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 xmlns:a16="http://schemas.microsoft.com/office/drawing/2014/main" id="{FA7411F2-38B7-4CA5-AEA7-C13DDBA7D431}"/>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仮説１導出③</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29</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714473" y="1588927"/>
            <a:ext cx="3206097" cy="3530600"/>
          </a:xfrm>
        </p:spPr>
        <p:txBody>
          <a:bodyPr/>
          <a:lstStyle/>
          <a:p>
            <a:pPr>
              <a:buFont typeface="+mj-lt"/>
              <a:buAutoNum type="arabicPeriod" startAt="5"/>
            </a:pPr>
            <a:r>
              <a:rPr lang="ja-JP" altLang="en-US" dirty="0"/>
              <a:t>昔を思い出すときは、情報が発生したときの感情などを同時に生起する</a:t>
            </a:r>
            <a:endParaRPr lang="en-US" altLang="ja-JP" dirty="0"/>
          </a:p>
          <a:p>
            <a:pPr marL="0" indent="0" algn="r">
              <a:buNone/>
            </a:pPr>
            <a:r>
              <a:rPr lang="en-US" altLang="ja-JP" sz="1600" dirty="0"/>
              <a:t>(</a:t>
            </a:r>
            <a:r>
              <a:rPr lang="ja-JP" altLang="en-US" sz="1600" dirty="0"/>
              <a:t>仲谷</a:t>
            </a:r>
            <a:r>
              <a:rPr lang="en-US" altLang="ja-JP" sz="1600" dirty="0"/>
              <a:t>,</a:t>
            </a:r>
            <a:r>
              <a:rPr lang="ja-JP" altLang="en-US" sz="1600" dirty="0"/>
              <a:t>清水</a:t>
            </a:r>
            <a:r>
              <a:rPr lang="en-US" altLang="ja-JP" sz="1600" dirty="0"/>
              <a:t>,</a:t>
            </a:r>
            <a:r>
              <a:rPr lang="ja-JP" altLang="en-US" sz="1600" dirty="0"/>
              <a:t>加藤</a:t>
            </a:r>
            <a:r>
              <a:rPr lang="en-US" altLang="ja-JP" sz="1600" dirty="0"/>
              <a:t>,</a:t>
            </a:r>
            <a:r>
              <a:rPr lang="ja-JP" altLang="en-US" sz="1600" dirty="0"/>
              <a:t>西田</a:t>
            </a:r>
            <a:r>
              <a:rPr lang="en-US" altLang="ja-JP" sz="1600" dirty="0"/>
              <a:t>,2004)</a:t>
            </a:r>
            <a:endParaRPr lang="ja-JP" altLang="en-US" sz="1600" dirty="0"/>
          </a:p>
        </p:txBody>
      </p:sp>
      <p:sp>
        <p:nvSpPr>
          <p:cNvPr id="14" name="テキスト ボックス 13">
            <a:extLst>
              <a:ext uri="{FF2B5EF4-FFF2-40B4-BE49-F238E27FC236}">
                <a16:creationId xmlns="" xmlns:a16="http://schemas.microsoft.com/office/drawing/2014/main" id="{13CF8C72-FD3E-459C-90E7-69887DCAA6FB}"/>
              </a:ext>
            </a:extLst>
          </p:cNvPr>
          <p:cNvSpPr txBox="1"/>
          <p:nvPr/>
        </p:nvSpPr>
        <p:spPr>
          <a:xfrm>
            <a:off x="484360" y="5967386"/>
            <a:ext cx="3602374" cy="369332"/>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dirty="0"/>
              <a:t>懐古と同時に感情も思い出す</a:t>
            </a:r>
          </a:p>
        </p:txBody>
      </p:sp>
      <p:sp>
        <p:nvSpPr>
          <p:cNvPr id="17" name="テキスト ボックス 16">
            <a:extLst>
              <a:ext uri="{FF2B5EF4-FFF2-40B4-BE49-F238E27FC236}">
                <a16:creationId xmlns="" xmlns:a16="http://schemas.microsoft.com/office/drawing/2014/main" id="{CD955827-CE40-4D18-8A07-B37DC4FB2CDB}"/>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grpSp>
        <p:nvGrpSpPr>
          <p:cNvPr id="2" name="グループ化 1">
            <a:extLst>
              <a:ext uri="{FF2B5EF4-FFF2-40B4-BE49-F238E27FC236}">
                <a16:creationId xmlns="" xmlns:a16="http://schemas.microsoft.com/office/drawing/2014/main" id="{81666CA6-35E5-471C-A899-6187DB076219}"/>
              </a:ext>
            </a:extLst>
          </p:cNvPr>
          <p:cNvGrpSpPr/>
          <p:nvPr/>
        </p:nvGrpSpPr>
        <p:grpSpPr>
          <a:xfrm>
            <a:off x="312443" y="3305908"/>
            <a:ext cx="3948071" cy="2737883"/>
            <a:chOff x="312443" y="3305908"/>
            <a:chExt cx="3948071" cy="2737883"/>
          </a:xfrm>
        </p:grpSpPr>
        <p:sp>
          <p:nvSpPr>
            <p:cNvPr id="6" name="思考の吹き出し: 雲形 5">
              <a:extLst>
                <a:ext uri="{FF2B5EF4-FFF2-40B4-BE49-F238E27FC236}">
                  <a16:creationId xmlns="" xmlns:a16="http://schemas.microsoft.com/office/drawing/2014/main" id="{851C3FEF-5A2E-4766-AD6A-A3E310BC29EA}"/>
                </a:ext>
              </a:extLst>
            </p:cNvPr>
            <p:cNvSpPr/>
            <p:nvPr/>
          </p:nvSpPr>
          <p:spPr>
            <a:xfrm>
              <a:off x="312443" y="3305908"/>
              <a:ext cx="1452604" cy="1104258"/>
            </a:xfrm>
            <a:prstGeom prst="cloudCallout">
              <a:avLst>
                <a:gd name="adj1" fmla="val 57110"/>
                <a:gd name="adj2" fmla="val 581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思考の吹き出し: 雲形 18">
              <a:extLst>
                <a:ext uri="{FF2B5EF4-FFF2-40B4-BE49-F238E27FC236}">
                  <a16:creationId xmlns="" xmlns:a16="http://schemas.microsoft.com/office/drawing/2014/main" id="{344E3406-9A5D-4F34-89A8-61BAE8FA6721}"/>
                </a:ext>
              </a:extLst>
            </p:cNvPr>
            <p:cNvSpPr/>
            <p:nvPr/>
          </p:nvSpPr>
          <p:spPr>
            <a:xfrm>
              <a:off x="2807910" y="3309490"/>
              <a:ext cx="1452604" cy="1104258"/>
            </a:xfrm>
            <a:prstGeom prst="cloudCallout">
              <a:avLst>
                <a:gd name="adj1" fmla="val -56198"/>
                <a:gd name="adj2" fmla="val 568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グラフィックス 19" descr="ユーザー">
              <a:extLst>
                <a:ext uri="{FF2B5EF4-FFF2-40B4-BE49-F238E27FC236}">
                  <a16:creationId xmlns="" xmlns:a16="http://schemas.microsoft.com/office/drawing/2014/main" id="{DA9B5F31-9438-4914-BD45-5656F687A0C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351827" y="4197468"/>
              <a:ext cx="1846323" cy="1846323"/>
            </a:xfrm>
            <a:prstGeom prst="rect">
              <a:avLst/>
            </a:prstGeom>
          </p:spPr>
        </p:pic>
      </p:grpSp>
    </p:spTree>
    <p:extLst>
      <p:ext uri="{BB962C8B-B14F-4D97-AF65-F5344CB8AC3E}">
        <p14:creationId xmlns:p14="http://schemas.microsoft.com/office/powerpoint/2010/main" val="200276366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B2EA26F2-7391-4682-98FE-178BCEC89F77}"/>
              </a:ext>
            </a:extLst>
          </p:cNvPr>
          <p:cNvSpPr>
            <a:spLocks noGrp="1"/>
          </p:cNvSpPr>
          <p:nvPr>
            <p:ph idx="1"/>
          </p:nvPr>
        </p:nvSpPr>
        <p:spPr>
          <a:xfrm>
            <a:off x="739832" y="2346836"/>
            <a:ext cx="6343201" cy="3530600"/>
          </a:xfrm>
        </p:spPr>
        <p:txBody>
          <a:bodyPr>
            <a:normAutofit/>
          </a:bodyPr>
          <a:lstStyle/>
          <a:p>
            <a:r>
              <a:rPr kumimoji="1" lang="ja-JP" altLang="en-US" sz="2000" dirty="0"/>
              <a:t>現状分析</a:t>
            </a:r>
            <a:endParaRPr kumimoji="1" lang="en-US" altLang="ja-JP" sz="2000" dirty="0"/>
          </a:p>
          <a:p>
            <a:r>
              <a:rPr lang="ja-JP" altLang="en-US" sz="2000" dirty="0"/>
              <a:t>先行研究</a:t>
            </a:r>
            <a:endParaRPr kumimoji="1" lang="en-US" altLang="ja-JP" sz="2000" dirty="0"/>
          </a:p>
          <a:p>
            <a:r>
              <a:rPr lang="ja-JP" altLang="en-US" sz="2000" dirty="0"/>
              <a:t>問題意識</a:t>
            </a:r>
            <a:endParaRPr lang="en-US" altLang="ja-JP" sz="2000" dirty="0"/>
          </a:p>
          <a:p>
            <a:r>
              <a:rPr kumimoji="1" lang="ja-JP" altLang="en-US" sz="2000" dirty="0"/>
              <a:t>研究目的</a:t>
            </a:r>
            <a:endParaRPr kumimoji="1" lang="en-US" altLang="ja-JP" sz="2000" dirty="0"/>
          </a:p>
          <a:p>
            <a:r>
              <a:rPr lang="ja-JP" altLang="en-US" sz="2000" dirty="0"/>
              <a:t>仮説導出</a:t>
            </a:r>
            <a:endParaRPr lang="en-US" altLang="ja-JP" sz="2000" dirty="0"/>
          </a:p>
          <a:p>
            <a:r>
              <a:rPr kumimoji="1" lang="ja-JP" altLang="en-US" sz="2000" dirty="0"/>
              <a:t>仮説</a:t>
            </a:r>
          </a:p>
        </p:txBody>
      </p:sp>
      <p:sp>
        <p:nvSpPr>
          <p:cNvPr id="4" name="スライド番号プレースホルダー 3">
            <a:extLst>
              <a:ext uri="{FF2B5EF4-FFF2-40B4-BE49-F238E27FC236}">
                <a16:creationId xmlns="" xmlns:a16="http://schemas.microsoft.com/office/drawing/2014/main" id="{8F89CE6E-566F-4B7A-A58F-D66421DE9740}"/>
              </a:ext>
            </a:extLst>
          </p:cNvPr>
          <p:cNvSpPr>
            <a:spLocks noGrp="1"/>
          </p:cNvSpPr>
          <p:nvPr>
            <p:ph type="sldNum" sz="quarter" idx="12"/>
          </p:nvPr>
        </p:nvSpPr>
        <p:spPr/>
        <p:txBody>
          <a:bodyPr/>
          <a:lstStyle/>
          <a:p>
            <a:fld id="{EB45EBAB-DB7F-2A48-A994-BDA5332DDFB5}" type="slidenum">
              <a:rPr kumimoji="1" lang="ja-JP" altLang="en-US" smtClean="0"/>
              <a:t>3</a:t>
            </a:fld>
            <a:endParaRPr kumimoji="1" lang="ja-JP" altLang="en-US"/>
          </a:p>
        </p:txBody>
      </p:sp>
      <p:sp>
        <p:nvSpPr>
          <p:cNvPr id="9" name="正方形/長方形 8">
            <a:extLst>
              <a:ext uri="{FF2B5EF4-FFF2-40B4-BE49-F238E27FC236}">
                <a16:creationId xmlns="" xmlns:a16="http://schemas.microsoft.com/office/drawing/2014/main" id="{D24883A3-9449-4AD9-B09B-384754349B80}"/>
              </a:ext>
            </a:extLst>
          </p:cNvPr>
          <p:cNvSpPr/>
          <p:nvPr/>
        </p:nvSpPr>
        <p:spPr>
          <a:xfrm>
            <a:off x="0" y="521282"/>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a:latin typeface="+mj-ea"/>
                <a:ea typeface="+mj-ea"/>
              </a:rPr>
              <a:t>　</a:t>
            </a:r>
            <a:r>
              <a:rPr kumimoji="1" lang="ja-JP" altLang="en-US" sz="3200" dirty="0">
                <a:solidFill>
                  <a:srgbClr val="CCDDEA"/>
                </a:solidFill>
                <a:latin typeface="+mj-ea"/>
                <a:ea typeface="+mj-ea"/>
              </a:rPr>
              <a:t>目次</a:t>
            </a:r>
          </a:p>
        </p:txBody>
      </p:sp>
      <p:sp>
        <p:nvSpPr>
          <p:cNvPr id="10" name="タイトル 1">
            <a:extLst>
              <a:ext uri="{FF2B5EF4-FFF2-40B4-BE49-F238E27FC236}">
                <a16:creationId xmlns="" xmlns:a16="http://schemas.microsoft.com/office/drawing/2014/main" id="{ACA489CC-E98F-4C38-93E0-3F0F83B103A9}"/>
              </a:ext>
            </a:extLst>
          </p:cNvPr>
          <p:cNvSpPr txBox="1">
            <a:spLocks/>
          </p:cNvSpPr>
          <p:nvPr/>
        </p:nvSpPr>
        <p:spPr bwMode="gray">
          <a:xfrm>
            <a:off x="484360" y="626744"/>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endParaRPr lang="ja-JP" altLang="en-US" dirty="0"/>
          </a:p>
        </p:txBody>
      </p:sp>
      <p:sp>
        <p:nvSpPr>
          <p:cNvPr id="11" name="スライド番号プレースホルダー 4">
            <a:extLst>
              <a:ext uri="{FF2B5EF4-FFF2-40B4-BE49-F238E27FC236}">
                <a16:creationId xmlns="" xmlns:a16="http://schemas.microsoft.com/office/drawing/2014/main" id="{35F6C126-8270-42B1-84D4-DDF04A4CDE6D}"/>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3</a:t>
            </a:fld>
            <a:endParaRPr kumimoji="1" lang="ja-JP" altLang="en-US"/>
          </a:p>
        </p:txBody>
      </p:sp>
      <p:sp>
        <p:nvSpPr>
          <p:cNvPr id="12" name="正方形/長方形 11">
            <a:extLst>
              <a:ext uri="{FF2B5EF4-FFF2-40B4-BE49-F238E27FC236}">
                <a16:creationId xmlns="" xmlns:a16="http://schemas.microsoft.com/office/drawing/2014/main" id="{FCECCFDC-D64A-416F-A84D-8D7D6DE6A4F0}"/>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0989305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 xmlns:a16="http://schemas.microsoft.com/office/drawing/2014/main" id="{F78CAEB5-E4E6-42CB-96B2-B52FC02D0984}"/>
              </a:ext>
            </a:extLst>
          </p:cNvPr>
          <p:cNvSpPr>
            <a:spLocks noGrp="1"/>
          </p:cNvSpPr>
          <p:nvPr>
            <p:ph type="sldNum" sz="quarter" idx="12"/>
          </p:nvPr>
        </p:nvSpPr>
        <p:spPr/>
        <p:txBody>
          <a:bodyPr/>
          <a:lstStyle/>
          <a:p>
            <a:fld id="{EB45EBAB-DB7F-2A48-A994-BDA5332DDFB5}" type="slidenum">
              <a:rPr kumimoji="1" lang="ja-JP" altLang="en-US" smtClean="0"/>
              <a:t>30</a:t>
            </a:fld>
            <a:endParaRPr kumimoji="1" lang="ja-JP" altLang="en-US"/>
          </a:p>
        </p:txBody>
      </p:sp>
      <p:sp>
        <p:nvSpPr>
          <p:cNvPr id="5" name="正方形/長方形 4">
            <a:extLst>
              <a:ext uri="{FF2B5EF4-FFF2-40B4-BE49-F238E27FC236}">
                <a16:creationId xmlns="" xmlns:a16="http://schemas.microsoft.com/office/drawing/2014/main" id="{8E4B092B-52C3-4F6E-9139-260C49E6501C}"/>
              </a:ext>
            </a:extLst>
          </p:cNvPr>
          <p:cNvSpPr/>
          <p:nvPr/>
        </p:nvSpPr>
        <p:spPr>
          <a:xfrm>
            <a:off x="0" y="424950"/>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smtClean="0">
                <a:solidFill>
                  <a:srgbClr val="CCDDEA"/>
                </a:solidFill>
                <a:latin typeface="+mj-ea"/>
                <a:ea typeface="+mj-ea"/>
              </a:rPr>
              <a:t> 仮説１導出　まとめ</a:t>
            </a:r>
            <a:endParaRPr kumimoji="1" lang="ja-JP" altLang="en-US" sz="3200" dirty="0">
              <a:solidFill>
                <a:srgbClr val="CCDDEA"/>
              </a:solidFill>
              <a:latin typeface="+mj-ea"/>
              <a:ea typeface="+mj-ea"/>
            </a:endParaRPr>
          </a:p>
        </p:txBody>
      </p:sp>
      <p:sp>
        <p:nvSpPr>
          <p:cNvPr id="7" name="スライド番号プレースホルダー 4">
            <a:extLst>
              <a:ext uri="{FF2B5EF4-FFF2-40B4-BE49-F238E27FC236}">
                <a16:creationId xmlns="" xmlns:a16="http://schemas.microsoft.com/office/drawing/2014/main" id="{97D61D99-432F-4916-A034-75DA54ED995A}"/>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30</a:t>
            </a:fld>
            <a:endParaRPr kumimoji="1" lang="ja-JP" altLang="en-US"/>
          </a:p>
        </p:txBody>
      </p:sp>
      <p:sp>
        <p:nvSpPr>
          <p:cNvPr id="8" name="正方形/長方形 7">
            <a:extLst>
              <a:ext uri="{FF2B5EF4-FFF2-40B4-BE49-F238E27FC236}">
                <a16:creationId xmlns="" xmlns:a16="http://schemas.microsoft.com/office/drawing/2014/main" id="{C9D8FAFB-0394-4E0C-991D-1F5462D043D7}"/>
              </a:ext>
            </a:extLst>
          </p:cNvPr>
          <p:cNvSpPr/>
          <p:nvPr/>
        </p:nvSpPr>
        <p:spPr>
          <a:xfrm>
            <a:off x="63042" y="130154"/>
            <a:ext cx="8954349" cy="6636405"/>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9" name="図表 8">
            <a:extLst>
              <a:ext uri="{FF2B5EF4-FFF2-40B4-BE49-F238E27FC236}">
                <a16:creationId xmlns="" xmlns:a16="http://schemas.microsoft.com/office/drawing/2014/main" id="{D50D6F95-95B2-435A-9136-5E58181C8F72}"/>
              </a:ext>
            </a:extLst>
          </p:cNvPr>
          <p:cNvGraphicFramePr/>
          <p:nvPr>
            <p:extLst>
              <p:ext uri="{D42A27DB-BD31-4B8C-83A1-F6EECF244321}">
                <p14:modId xmlns:p14="http://schemas.microsoft.com/office/powerpoint/2010/main" val="1282015898"/>
              </p:ext>
            </p:extLst>
          </p:nvPr>
        </p:nvGraphicFramePr>
        <p:xfrm>
          <a:off x="948514" y="1454003"/>
          <a:ext cx="7132320" cy="5074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正方形/長方形 5">
            <a:extLst>
              <a:ext uri="{FF2B5EF4-FFF2-40B4-BE49-F238E27FC236}">
                <a16:creationId xmlns="" xmlns:a16="http://schemas.microsoft.com/office/drawing/2014/main" id="{B56D3975-90C1-47B8-B99E-CD2262D9B846}"/>
              </a:ext>
            </a:extLst>
          </p:cNvPr>
          <p:cNvSpPr/>
          <p:nvPr/>
        </p:nvSpPr>
        <p:spPr>
          <a:xfrm>
            <a:off x="3658287" y="1304208"/>
            <a:ext cx="378439" cy="461665"/>
          </a:xfrm>
          <a:prstGeom prst="rect">
            <a:avLst/>
          </a:prstGeom>
          <a:noFill/>
        </p:spPr>
        <p:txBody>
          <a:bodyPr wrap="square" lIns="91440" tIns="45720" rIns="91440" bIns="45720">
            <a:spAutoFit/>
          </a:bodyPr>
          <a:lstStyle/>
          <a:p>
            <a:pPr algn="ctr"/>
            <a:r>
              <a:rPr lang="ja-JP" altLang="en-US" sz="2400" dirty="0">
                <a:ln w="0"/>
                <a:effectLst>
                  <a:outerShdw blurRad="38100" dist="19050" dir="2700000" algn="tl" rotWithShape="0">
                    <a:schemeClr val="dk1">
                      <a:alpha val="40000"/>
                    </a:schemeClr>
                  </a:outerShdw>
                </a:effectLst>
              </a:rPr>
              <a:t>①</a:t>
            </a:r>
            <a:endParaRPr lang="ja-JP" altLang="en-US" sz="2400" b="0" cap="none" spc="0" dirty="0">
              <a:ln w="0"/>
              <a:solidFill>
                <a:schemeClr val="tx1"/>
              </a:solidFill>
              <a:effectLst>
                <a:outerShdw blurRad="38100" dist="19050" dir="2700000" algn="tl" rotWithShape="0">
                  <a:schemeClr val="dk1">
                    <a:alpha val="40000"/>
                  </a:schemeClr>
                </a:outerShdw>
              </a:effectLst>
            </a:endParaRPr>
          </a:p>
        </p:txBody>
      </p:sp>
      <p:sp>
        <p:nvSpPr>
          <p:cNvPr id="11" name="正方形/長方形 10">
            <a:extLst>
              <a:ext uri="{FF2B5EF4-FFF2-40B4-BE49-F238E27FC236}">
                <a16:creationId xmlns="" xmlns:a16="http://schemas.microsoft.com/office/drawing/2014/main" id="{6D2BDAF1-9AB8-4B48-81EF-8FEC4ACB7107}"/>
              </a:ext>
            </a:extLst>
          </p:cNvPr>
          <p:cNvSpPr/>
          <p:nvPr/>
        </p:nvSpPr>
        <p:spPr>
          <a:xfrm>
            <a:off x="2242374" y="5182593"/>
            <a:ext cx="680556" cy="461665"/>
          </a:xfrm>
          <a:prstGeom prst="rect">
            <a:avLst/>
          </a:prstGeom>
          <a:noFill/>
        </p:spPr>
        <p:txBody>
          <a:bodyPr wrap="square" lIns="91440" tIns="45720" rIns="91440" bIns="45720">
            <a:spAutoFit/>
          </a:bodyPr>
          <a:lstStyle/>
          <a:p>
            <a:pPr algn="ctr"/>
            <a:r>
              <a:rPr lang="ja-JP" altLang="en-US" sz="2400" b="0" cap="none" spc="0" dirty="0">
                <a:ln w="0"/>
                <a:solidFill>
                  <a:schemeClr val="tx1"/>
                </a:solidFill>
                <a:effectLst>
                  <a:outerShdw blurRad="38100" dist="19050" dir="2700000" algn="tl" rotWithShape="0">
                    <a:schemeClr val="dk1">
                      <a:alpha val="40000"/>
                    </a:schemeClr>
                  </a:outerShdw>
                </a:effectLst>
              </a:rPr>
              <a:t>④</a:t>
            </a:r>
          </a:p>
        </p:txBody>
      </p:sp>
      <p:sp>
        <p:nvSpPr>
          <p:cNvPr id="12" name="正方形/長方形 11">
            <a:extLst>
              <a:ext uri="{FF2B5EF4-FFF2-40B4-BE49-F238E27FC236}">
                <a16:creationId xmlns="" xmlns:a16="http://schemas.microsoft.com/office/drawing/2014/main" id="{99037941-5F2D-4E2B-B9DD-D2E81A1E1FD8}"/>
              </a:ext>
            </a:extLst>
          </p:cNvPr>
          <p:cNvSpPr/>
          <p:nvPr/>
        </p:nvSpPr>
        <p:spPr>
          <a:xfrm>
            <a:off x="4753397" y="5173164"/>
            <a:ext cx="680556" cy="461665"/>
          </a:xfrm>
          <a:prstGeom prst="rect">
            <a:avLst/>
          </a:prstGeom>
          <a:noFill/>
        </p:spPr>
        <p:txBody>
          <a:bodyPr wrap="square" lIns="91440" tIns="45720" rIns="91440" bIns="45720">
            <a:spAutoFit/>
          </a:bodyPr>
          <a:lstStyle/>
          <a:p>
            <a:pPr algn="ctr"/>
            <a:r>
              <a:rPr lang="ja-JP" altLang="en-US" sz="2400" b="0" cap="none" spc="0" dirty="0">
                <a:ln w="0"/>
                <a:solidFill>
                  <a:schemeClr val="tx1"/>
                </a:solidFill>
                <a:effectLst>
                  <a:outerShdw blurRad="38100" dist="19050" dir="2700000" algn="tl" rotWithShape="0">
                    <a:schemeClr val="dk1">
                      <a:alpha val="40000"/>
                    </a:schemeClr>
                  </a:outerShdw>
                </a:effectLst>
              </a:rPr>
              <a:t>➂</a:t>
            </a:r>
          </a:p>
        </p:txBody>
      </p:sp>
      <p:sp>
        <p:nvSpPr>
          <p:cNvPr id="13" name="正方形/長方形 12">
            <a:extLst>
              <a:ext uri="{FF2B5EF4-FFF2-40B4-BE49-F238E27FC236}">
                <a16:creationId xmlns="" xmlns:a16="http://schemas.microsoft.com/office/drawing/2014/main" id="{6B0DDD97-8501-41A1-90E9-9EC8266CFC89}"/>
              </a:ext>
            </a:extLst>
          </p:cNvPr>
          <p:cNvSpPr/>
          <p:nvPr/>
        </p:nvSpPr>
        <p:spPr>
          <a:xfrm>
            <a:off x="5638184" y="2754297"/>
            <a:ext cx="680556" cy="461665"/>
          </a:xfrm>
          <a:prstGeom prst="rect">
            <a:avLst/>
          </a:prstGeom>
          <a:noFill/>
        </p:spPr>
        <p:txBody>
          <a:bodyPr wrap="square" lIns="91440" tIns="45720" rIns="91440" bIns="45720">
            <a:spAutoFit/>
          </a:bodyPr>
          <a:lstStyle/>
          <a:p>
            <a:pPr algn="ctr"/>
            <a:r>
              <a:rPr lang="ja-JP" altLang="en-US" sz="2400" b="0" cap="none" spc="0" dirty="0">
                <a:ln w="0"/>
                <a:solidFill>
                  <a:schemeClr val="tx1"/>
                </a:solidFill>
                <a:effectLst>
                  <a:outerShdw blurRad="38100" dist="19050" dir="2700000" algn="tl" rotWithShape="0">
                    <a:schemeClr val="dk1">
                      <a:alpha val="40000"/>
                    </a:schemeClr>
                  </a:outerShdw>
                </a:effectLst>
              </a:rPr>
              <a:t>②</a:t>
            </a:r>
          </a:p>
        </p:txBody>
      </p:sp>
      <p:sp>
        <p:nvSpPr>
          <p:cNvPr id="14" name="正方形/長方形 13">
            <a:extLst>
              <a:ext uri="{FF2B5EF4-FFF2-40B4-BE49-F238E27FC236}">
                <a16:creationId xmlns="" xmlns:a16="http://schemas.microsoft.com/office/drawing/2014/main" id="{B68D717E-61F1-4452-B1EA-41955A5E19FE}"/>
              </a:ext>
            </a:extLst>
          </p:cNvPr>
          <p:cNvSpPr/>
          <p:nvPr/>
        </p:nvSpPr>
        <p:spPr>
          <a:xfrm>
            <a:off x="1513979" y="2822548"/>
            <a:ext cx="680556" cy="461665"/>
          </a:xfrm>
          <a:prstGeom prst="rect">
            <a:avLst/>
          </a:prstGeom>
          <a:noFill/>
        </p:spPr>
        <p:txBody>
          <a:bodyPr wrap="square" lIns="91440" tIns="45720" rIns="91440" bIns="45720">
            <a:spAutoFit/>
          </a:bodyPr>
          <a:lstStyle/>
          <a:p>
            <a:pPr algn="ctr"/>
            <a:r>
              <a:rPr lang="ja-JP" altLang="en-US" sz="2400" b="0" cap="none" spc="0" dirty="0">
                <a:ln w="0"/>
                <a:solidFill>
                  <a:schemeClr val="tx1"/>
                </a:solidFill>
                <a:effectLst>
                  <a:outerShdw blurRad="38100" dist="19050" dir="2700000" algn="tl" rotWithShape="0">
                    <a:schemeClr val="dk1">
                      <a:alpha val="40000"/>
                    </a:schemeClr>
                  </a:outerShdw>
                </a:effectLst>
              </a:rPr>
              <a:t>⑤</a:t>
            </a:r>
          </a:p>
        </p:txBody>
      </p:sp>
      <p:grpSp>
        <p:nvGrpSpPr>
          <p:cNvPr id="15" name="グループ化 14">
            <a:extLst>
              <a:ext uri="{FF2B5EF4-FFF2-40B4-BE49-F238E27FC236}">
                <a16:creationId xmlns="" xmlns:a16="http://schemas.microsoft.com/office/drawing/2014/main" id="{76E28ABA-7DAA-459F-9765-7FEA0014A5CE}"/>
              </a:ext>
            </a:extLst>
          </p:cNvPr>
          <p:cNvGrpSpPr/>
          <p:nvPr/>
        </p:nvGrpSpPr>
        <p:grpSpPr>
          <a:xfrm>
            <a:off x="444586" y="5202108"/>
            <a:ext cx="1843688" cy="1859247"/>
            <a:chOff x="5430725" y="2949243"/>
            <a:chExt cx="3169527" cy="3526657"/>
          </a:xfrm>
        </p:grpSpPr>
        <p:pic>
          <p:nvPicPr>
            <p:cNvPr id="16" name="グラフィックス 15" descr="子供">
              <a:extLst>
                <a:ext uri="{FF2B5EF4-FFF2-40B4-BE49-F238E27FC236}">
                  <a16:creationId xmlns="" xmlns:a16="http://schemas.microsoft.com/office/drawing/2014/main" id="{99F1E569-E3EC-453F-8894-4225B9081032}"/>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430725" y="3711603"/>
              <a:ext cx="2764297" cy="2764297"/>
            </a:xfrm>
            <a:prstGeom prst="rect">
              <a:avLst/>
            </a:prstGeom>
          </p:spPr>
        </p:pic>
        <p:sp>
          <p:nvSpPr>
            <p:cNvPr id="17" name="思考の吹き出し: 雲形 16">
              <a:extLst>
                <a:ext uri="{FF2B5EF4-FFF2-40B4-BE49-F238E27FC236}">
                  <a16:creationId xmlns="" xmlns:a16="http://schemas.microsoft.com/office/drawing/2014/main" id="{7A9070F9-DE89-42CD-A721-6F8D76CB0063}"/>
                </a:ext>
              </a:extLst>
            </p:cNvPr>
            <p:cNvSpPr/>
            <p:nvPr/>
          </p:nvSpPr>
          <p:spPr>
            <a:xfrm>
              <a:off x="6820365" y="2949243"/>
              <a:ext cx="1779887" cy="1187617"/>
            </a:xfrm>
            <a:prstGeom prst="cloudCallout">
              <a:avLst>
                <a:gd name="adj1" fmla="val -49287"/>
                <a:gd name="adj2" fmla="val 660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 xmlns:a16="http://schemas.microsoft.com/office/drawing/2014/main" id="{26A78387-DBD1-4B45-B252-F4BF331B5728}"/>
                </a:ext>
              </a:extLst>
            </p:cNvPr>
            <p:cNvPicPr>
              <a:picLocks noChangeAspect="1"/>
            </p:cNvPicPr>
            <p:nvPr/>
          </p:nvPicPr>
          <p:blipFill rotWithShape="1">
            <a:blip r:embed="rId9"/>
            <a:srcRect l="29155" r="27652"/>
            <a:stretch/>
          </p:blipFill>
          <p:spPr>
            <a:xfrm>
              <a:off x="7554348" y="3220748"/>
              <a:ext cx="323560" cy="749111"/>
            </a:xfrm>
            <a:prstGeom prst="rect">
              <a:avLst/>
            </a:prstGeom>
          </p:spPr>
        </p:pic>
      </p:grpSp>
      <p:grpSp>
        <p:nvGrpSpPr>
          <p:cNvPr id="19" name="グループ化 18">
            <a:extLst>
              <a:ext uri="{FF2B5EF4-FFF2-40B4-BE49-F238E27FC236}">
                <a16:creationId xmlns="" xmlns:a16="http://schemas.microsoft.com/office/drawing/2014/main" id="{DF825543-87A5-4DE8-92B5-D5AE272CFC2C}"/>
              </a:ext>
            </a:extLst>
          </p:cNvPr>
          <p:cNvGrpSpPr/>
          <p:nvPr/>
        </p:nvGrpSpPr>
        <p:grpSpPr>
          <a:xfrm>
            <a:off x="6792698" y="5064369"/>
            <a:ext cx="1792063" cy="1765629"/>
            <a:chOff x="872815" y="2888141"/>
            <a:chExt cx="3126392" cy="3188351"/>
          </a:xfrm>
        </p:grpSpPr>
        <p:pic>
          <p:nvPicPr>
            <p:cNvPr id="20" name="グラフィックス 19" descr="ユーザー">
              <a:extLst>
                <a:ext uri="{FF2B5EF4-FFF2-40B4-BE49-F238E27FC236}">
                  <a16:creationId xmlns="" xmlns:a16="http://schemas.microsoft.com/office/drawing/2014/main" id="{DF96CE57-DFA8-46A7-9934-C27461D6181C}"/>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2501965" y="3967558"/>
              <a:ext cx="1497242" cy="1497242"/>
            </a:xfrm>
            <a:prstGeom prst="rect">
              <a:avLst/>
            </a:prstGeom>
          </p:spPr>
        </p:pic>
        <p:pic>
          <p:nvPicPr>
            <p:cNvPr id="21" name="グラフィックス 20" descr="ユーザー">
              <a:extLst>
                <a:ext uri="{FF2B5EF4-FFF2-40B4-BE49-F238E27FC236}">
                  <a16:creationId xmlns="" xmlns:a16="http://schemas.microsoft.com/office/drawing/2014/main" id="{8E287C34-1409-4AA2-B61A-1330B3F3AC6F}"/>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1684480" y="4579251"/>
              <a:ext cx="1497241" cy="1497241"/>
            </a:xfrm>
            <a:prstGeom prst="rect">
              <a:avLst/>
            </a:prstGeom>
          </p:spPr>
        </p:pic>
        <p:pic>
          <p:nvPicPr>
            <p:cNvPr id="22" name="グラフィックス 21" descr="ユーザー">
              <a:extLst>
                <a:ext uri="{FF2B5EF4-FFF2-40B4-BE49-F238E27FC236}">
                  <a16:creationId xmlns="" xmlns:a16="http://schemas.microsoft.com/office/drawing/2014/main" id="{79A1D5A2-1EAB-4306-BB52-EF24A6B34154}"/>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872815" y="3969859"/>
              <a:ext cx="1497244" cy="1497244"/>
            </a:xfrm>
            <a:prstGeom prst="rect">
              <a:avLst/>
            </a:prstGeom>
          </p:spPr>
        </p:pic>
        <p:sp>
          <p:nvSpPr>
            <p:cNvPr id="23" name="思考の吹き出し: 雲形 22">
              <a:extLst>
                <a:ext uri="{FF2B5EF4-FFF2-40B4-BE49-F238E27FC236}">
                  <a16:creationId xmlns="" xmlns:a16="http://schemas.microsoft.com/office/drawing/2014/main" id="{9FC2C99E-50A4-4644-84AA-AAA8BC342842}"/>
                </a:ext>
              </a:extLst>
            </p:cNvPr>
            <p:cNvSpPr/>
            <p:nvPr/>
          </p:nvSpPr>
          <p:spPr>
            <a:xfrm>
              <a:off x="1800858" y="2888141"/>
              <a:ext cx="1722285" cy="1218646"/>
            </a:xfrm>
            <a:prstGeom prst="cloudCallout">
              <a:avLst>
                <a:gd name="adj1" fmla="val -13641"/>
                <a:gd name="adj2" fmla="val 868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 xmlns:a16="http://schemas.microsoft.com/office/drawing/2014/main" id="{2575031B-FD36-40FB-B40D-2B396AFB8978}"/>
                </a:ext>
              </a:extLst>
            </p:cNvPr>
            <p:cNvPicPr>
              <a:picLocks noChangeAspect="1"/>
            </p:cNvPicPr>
            <p:nvPr/>
          </p:nvPicPr>
          <p:blipFill rotWithShape="1">
            <a:blip r:embed="rId9"/>
            <a:srcRect l="29155" r="27652"/>
            <a:stretch/>
          </p:blipFill>
          <p:spPr>
            <a:xfrm>
              <a:off x="2461949" y="3076931"/>
              <a:ext cx="358222" cy="829361"/>
            </a:xfrm>
            <a:prstGeom prst="rect">
              <a:avLst/>
            </a:prstGeom>
          </p:spPr>
        </p:pic>
      </p:grpSp>
      <p:grpSp>
        <p:nvGrpSpPr>
          <p:cNvPr id="25" name="グループ化 24">
            <a:extLst>
              <a:ext uri="{FF2B5EF4-FFF2-40B4-BE49-F238E27FC236}">
                <a16:creationId xmlns="" xmlns:a16="http://schemas.microsoft.com/office/drawing/2014/main" id="{5332528B-CEF8-4719-ADF4-52D74408F297}"/>
              </a:ext>
            </a:extLst>
          </p:cNvPr>
          <p:cNvGrpSpPr/>
          <p:nvPr/>
        </p:nvGrpSpPr>
        <p:grpSpPr>
          <a:xfrm>
            <a:off x="7352028" y="3157040"/>
            <a:ext cx="1755776" cy="1228209"/>
            <a:chOff x="4674860" y="3196067"/>
            <a:chExt cx="4149355" cy="2910030"/>
          </a:xfrm>
        </p:grpSpPr>
        <p:pic>
          <p:nvPicPr>
            <p:cNvPr id="26" name="グラフィックス 25" descr="ユーザー">
              <a:extLst>
                <a:ext uri="{FF2B5EF4-FFF2-40B4-BE49-F238E27FC236}">
                  <a16:creationId xmlns="" xmlns:a16="http://schemas.microsoft.com/office/drawing/2014/main" id="{1401A8E5-88C8-45AE-97A1-63E0A385C508}"/>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4674860" y="4199449"/>
              <a:ext cx="1846323" cy="1846323"/>
            </a:xfrm>
            <a:prstGeom prst="rect">
              <a:avLst/>
            </a:prstGeom>
          </p:spPr>
        </p:pic>
        <p:pic>
          <p:nvPicPr>
            <p:cNvPr id="27" name="グラフィックス 26" descr="ユーザー">
              <a:extLst>
                <a:ext uri="{FF2B5EF4-FFF2-40B4-BE49-F238E27FC236}">
                  <a16:creationId xmlns="" xmlns:a16="http://schemas.microsoft.com/office/drawing/2014/main" id="{C084A640-79D6-4D68-AA58-6533C57CE8A8}"/>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6977892" y="4259774"/>
              <a:ext cx="1846323" cy="1846323"/>
            </a:xfrm>
            <a:prstGeom prst="rect">
              <a:avLst/>
            </a:prstGeom>
          </p:spPr>
        </p:pic>
        <p:sp>
          <p:nvSpPr>
            <p:cNvPr id="28" name="吹き出し: 円形 27">
              <a:extLst>
                <a:ext uri="{FF2B5EF4-FFF2-40B4-BE49-F238E27FC236}">
                  <a16:creationId xmlns="" xmlns:a16="http://schemas.microsoft.com/office/drawing/2014/main" id="{098C5327-AF91-4B78-B677-D70AB6361968}"/>
                </a:ext>
              </a:extLst>
            </p:cNvPr>
            <p:cNvSpPr/>
            <p:nvPr/>
          </p:nvSpPr>
          <p:spPr>
            <a:xfrm>
              <a:off x="5888197" y="3196067"/>
              <a:ext cx="2116349" cy="1370995"/>
            </a:xfrm>
            <a:prstGeom prst="wedgeEllipseCallout">
              <a:avLst>
                <a:gd name="adj1" fmla="val -46324"/>
                <a:gd name="adj2" fmla="val 5538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a:extLst>
                <a:ext uri="{FF2B5EF4-FFF2-40B4-BE49-F238E27FC236}">
                  <a16:creationId xmlns="" xmlns:a16="http://schemas.microsoft.com/office/drawing/2014/main" id="{4D5114BC-2663-4174-92A0-F3F684357234}"/>
                </a:ext>
              </a:extLst>
            </p:cNvPr>
            <p:cNvPicPr>
              <a:picLocks noChangeAspect="1"/>
            </p:cNvPicPr>
            <p:nvPr/>
          </p:nvPicPr>
          <p:blipFill>
            <a:blip r:embed="rId14"/>
            <a:stretch>
              <a:fillRect/>
            </a:stretch>
          </p:blipFill>
          <p:spPr>
            <a:xfrm>
              <a:off x="6737744" y="3328567"/>
              <a:ext cx="440568" cy="1024799"/>
            </a:xfrm>
            <a:prstGeom prst="rect">
              <a:avLst/>
            </a:prstGeom>
          </p:spPr>
        </p:pic>
      </p:grpSp>
      <p:grpSp>
        <p:nvGrpSpPr>
          <p:cNvPr id="36" name="グループ化 35">
            <a:extLst>
              <a:ext uri="{FF2B5EF4-FFF2-40B4-BE49-F238E27FC236}">
                <a16:creationId xmlns="" xmlns:a16="http://schemas.microsoft.com/office/drawing/2014/main" id="{DA50BCC8-404A-41F4-B4DF-84E84CB8CE03}"/>
              </a:ext>
            </a:extLst>
          </p:cNvPr>
          <p:cNvGrpSpPr/>
          <p:nvPr/>
        </p:nvGrpSpPr>
        <p:grpSpPr>
          <a:xfrm>
            <a:off x="111244" y="1883790"/>
            <a:ext cx="1903844" cy="1332172"/>
            <a:chOff x="312443" y="3305908"/>
            <a:chExt cx="3948071" cy="2737883"/>
          </a:xfrm>
        </p:grpSpPr>
        <p:sp>
          <p:nvSpPr>
            <p:cNvPr id="37" name="思考の吹き出し: 雲形 36">
              <a:extLst>
                <a:ext uri="{FF2B5EF4-FFF2-40B4-BE49-F238E27FC236}">
                  <a16:creationId xmlns="" xmlns:a16="http://schemas.microsoft.com/office/drawing/2014/main" id="{1AA19085-8C23-4B46-81CC-3C52164474C0}"/>
                </a:ext>
              </a:extLst>
            </p:cNvPr>
            <p:cNvSpPr/>
            <p:nvPr/>
          </p:nvSpPr>
          <p:spPr>
            <a:xfrm>
              <a:off x="312443" y="3305908"/>
              <a:ext cx="1452604" cy="1104258"/>
            </a:xfrm>
            <a:prstGeom prst="cloudCallout">
              <a:avLst>
                <a:gd name="adj1" fmla="val 57110"/>
                <a:gd name="adj2" fmla="val 581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思考の吹き出し: 雲形 37">
              <a:extLst>
                <a:ext uri="{FF2B5EF4-FFF2-40B4-BE49-F238E27FC236}">
                  <a16:creationId xmlns="" xmlns:a16="http://schemas.microsoft.com/office/drawing/2014/main" id="{3EF94DD6-6639-4E06-A333-C04846DC6BC8}"/>
                </a:ext>
              </a:extLst>
            </p:cNvPr>
            <p:cNvSpPr/>
            <p:nvPr/>
          </p:nvSpPr>
          <p:spPr>
            <a:xfrm>
              <a:off x="2807910" y="3309490"/>
              <a:ext cx="1452604" cy="1104258"/>
            </a:xfrm>
            <a:prstGeom prst="cloudCallout">
              <a:avLst>
                <a:gd name="adj1" fmla="val -56198"/>
                <a:gd name="adj2" fmla="val 568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グラフィックス 38" descr="ユーザー">
              <a:extLst>
                <a:ext uri="{FF2B5EF4-FFF2-40B4-BE49-F238E27FC236}">
                  <a16:creationId xmlns="" xmlns:a16="http://schemas.microsoft.com/office/drawing/2014/main" id="{2993711A-CE9A-4DF6-A54E-EBEF3539B1B0}"/>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1351828" y="4197469"/>
              <a:ext cx="1846324" cy="1846322"/>
            </a:xfrm>
            <a:prstGeom prst="rect">
              <a:avLst/>
            </a:prstGeom>
          </p:spPr>
        </p:pic>
      </p:grpSp>
      <p:grpSp>
        <p:nvGrpSpPr>
          <p:cNvPr id="40" name="グループ化 39">
            <a:extLst>
              <a:ext uri="{FF2B5EF4-FFF2-40B4-BE49-F238E27FC236}">
                <a16:creationId xmlns="" xmlns:a16="http://schemas.microsoft.com/office/drawing/2014/main" id="{14E2CC39-4F34-4597-A7D1-5EEEE6E0ED7A}"/>
              </a:ext>
            </a:extLst>
          </p:cNvPr>
          <p:cNvGrpSpPr/>
          <p:nvPr/>
        </p:nvGrpSpPr>
        <p:grpSpPr>
          <a:xfrm>
            <a:off x="5690291" y="1358212"/>
            <a:ext cx="1427961" cy="1263266"/>
            <a:chOff x="1083395" y="2819638"/>
            <a:chExt cx="3333806" cy="3131302"/>
          </a:xfrm>
        </p:grpSpPr>
        <p:pic>
          <p:nvPicPr>
            <p:cNvPr id="41" name="グラフィックス 40" descr="ユーザー">
              <a:extLst>
                <a:ext uri="{FF2B5EF4-FFF2-40B4-BE49-F238E27FC236}">
                  <a16:creationId xmlns="" xmlns:a16="http://schemas.microsoft.com/office/drawing/2014/main" id="{8BA2CA58-380A-4C4F-A970-98788E548742}"/>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1589114" y="4104617"/>
              <a:ext cx="1846323" cy="1846323"/>
            </a:xfrm>
            <a:prstGeom prst="rect">
              <a:avLst/>
            </a:prstGeom>
          </p:spPr>
        </p:pic>
        <p:sp>
          <p:nvSpPr>
            <p:cNvPr id="42" name="思考の吹き出し: 雲形 41">
              <a:extLst>
                <a:ext uri="{FF2B5EF4-FFF2-40B4-BE49-F238E27FC236}">
                  <a16:creationId xmlns="" xmlns:a16="http://schemas.microsoft.com/office/drawing/2014/main" id="{CEF57E8C-D834-4DE5-B6E0-54AB4CAF6632}"/>
                </a:ext>
              </a:extLst>
            </p:cNvPr>
            <p:cNvSpPr/>
            <p:nvPr/>
          </p:nvSpPr>
          <p:spPr>
            <a:xfrm>
              <a:off x="2964597" y="3288838"/>
              <a:ext cx="1452604" cy="1104258"/>
            </a:xfrm>
            <a:prstGeom prst="cloudCallout">
              <a:avLst>
                <a:gd name="adj1" fmla="val -56198"/>
                <a:gd name="adj2" fmla="val 568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a:extLst>
                <a:ext uri="{FF2B5EF4-FFF2-40B4-BE49-F238E27FC236}">
                  <a16:creationId xmlns="" xmlns:a16="http://schemas.microsoft.com/office/drawing/2014/main" id="{8AAFC516-F2B3-44B7-B642-93375705848F}"/>
                </a:ext>
              </a:extLst>
            </p:cNvPr>
            <p:cNvPicPr>
              <a:picLocks noChangeAspect="1"/>
            </p:cNvPicPr>
            <p:nvPr/>
          </p:nvPicPr>
          <p:blipFill rotWithShape="1">
            <a:blip r:embed="rId14"/>
            <a:srcRect l="12575" r="12799"/>
            <a:stretch/>
          </p:blipFill>
          <p:spPr>
            <a:xfrm>
              <a:off x="1083395" y="2819638"/>
              <a:ext cx="648373" cy="2020968"/>
            </a:xfrm>
            <a:prstGeom prst="rect">
              <a:avLst/>
            </a:prstGeom>
          </p:spPr>
        </p:pic>
      </p:grpSp>
      <p:pic>
        <p:nvPicPr>
          <p:cNvPr id="3" name="グラフィックス 2" descr="ユーザー">
            <a:extLst>
              <a:ext uri="{FF2B5EF4-FFF2-40B4-BE49-F238E27FC236}">
                <a16:creationId xmlns="" xmlns:a16="http://schemas.microsoft.com/office/drawing/2014/main" id="{1D749A2C-3E5A-4034-9DAE-8A511E0D529F}"/>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3677015" y="3205289"/>
            <a:ext cx="1782984" cy="1782984"/>
          </a:xfrm>
          <a:prstGeom prst="rect">
            <a:avLst/>
          </a:prstGeom>
        </p:spPr>
      </p:pic>
      <p:sp>
        <p:nvSpPr>
          <p:cNvPr id="44" name="テキスト ボックス 43">
            <a:extLst>
              <a:ext uri="{FF2B5EF4-FFF2-40B4-BE49-F238E27FC236}">
                <a16:creationId xmlns="" xmlns:a16="http://schemas.microsoft.com/office/drawing/2014/main" id="{CD955827-CE40-4D18-8A07-B37DC4FB2CDB}"/>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spTree>
    <p:extLst>
      <p:ext uri="{BB962C8B-B14F-4D97-AF65-F5344CB8AC3E}">
        <p14:creationId xmlns:p14="http://schemas.microsoft.com/office/powerpoint/2010/main" val="285468250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図 68">
            <a:extLst>
              <a:ext uri="{FF2B5EF4-FFF2-40B4-BE49-F238E27FC236}">
                <a16:creationId xmlns:a16="http://schemas.microsoft.com/office/drawing/2014/main" xmlns="" id="{F39C6D3A-7A04-4DE0-B292-9B320ABE50B5}"/>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sharpenSoften amount="1000"/>
                    </a14:imgEffect>
                  </a14:imgLayer>
                </a14:imgProps>
              </a:ext>
            </a:extLst>
          </a:blip>
          <a:stretch>
            <a:fillRect/>
          </a:stretch>
        </p:blipFill>
        <p:spPr>
          <a:xfrm>
            <a:off x="218048" y="1358351"/>
            <a:ext cx="8644336" cy="5573784"/>
          </a:xfrm>
          <a:prstGeom prst="rect">
            <a:avLst/>
          </a:prstGeom>
          <a:noFill/>
        </p:spPr>
      </p:pic>
      <p:sp>
        <p:nvSpPr>
          <p:cNvPr id="4" name="スライド番号プレースホルダー 3">
            <a:extLst>
              <a:ext uri="{FF2B5EF4-FFF2-40B4-BE49-F238E27FC236}">
                <a16:creationId xmlns:a16="http://schemas.microsoft.com/office/drawing/2014/main" xmlns="" id="{F78CAEB5-E4E6-42CB-96B2-B52FC02D0984}"/>
              </a:ext>
            </a:extLst>
          </p:cNvPr>
          <p:cNvSpPr>
            <a:spLocks noGrp="1"/>
          </p:cNvSpPr>
          <p:nvPr>
            <p:ph type="sldNum" sz="quarter" idx="12"/>
          </p:nvPr>
        </p:nvSpPr>
        <p:spPr/>
        <p:txBody>
          <a:bodyPr/>
          <a:lstStyle/>
          <a:p>
            <a:fld id="{EB45EBAB-DB7F-2A48-A994-BDA5332DDFB5}" type="slidenum">
              <a:rPr kumimoji="1" lang="ja-JP" altLang="en-US" smtClean="0"/>
              <a:t>31</a:t>
            </a:fld>
            <a:endParaRPr kumimoji="1" lang="ja-JP" altLang="en-US"/>
          </a:p>
        </p:txBody>
      </p:sp>
      <p:sp>
        <p:nvSpPr>
          <p:cNvPr id="5" name="正方形/長方形 4">
            <a:extLst>
              <a:ext uri="{FF2B5EF4-FFF2-40B4-BE49-F238E27FC236}">
                <a16:creationId xmlns:a16="http://schemas.microsoft.com/office/drawing/2014/main" xmlns="" id="{8E4B092B-52C3-4F6E-9139-260C49E6501C}"/>
              </a:ext>
            </a:extLst>
          </p:cNvPr>
          <p:cNvSpPr/>
          <p:nvPr/>
        </p:nvSpPr>
        <p:spPr>
          <a:xfrm>
            <a:off x="0" y="424950"/>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a:solidFill>
                  <a:srgbClr val="CCDDEA"/>
                </a:solidFill>
                <a:latin typeface="+mj-ea"/>
              </a:rPr>
              <a:t>仮説</a:t>
            </a:r>
            <a:r>
              <a:rPr kumimoji="1" lang="ja-JP" altLang="en-US" sz="3200" dirty="0" smtClean="0">
                <a:solidFill>
                  <a:srgbClr val="CCDDEA"/>
                </a:solidFill>
                <a:latin typeface="+mj-ea"/>
              </a:rPr>
              <a:t>１</a:t>
            </a:r>
            <a:r>
              <a:rPr kumimoji="1" lang="ja-JP" altLang="en-US" sz="3200" dirty="0" smtClean="0">
                <a:solidFill>
                  <a:srgbClr val="CCDDEA"/>
                </a:solidFill>
                <a:latin typeface="+mj-ea"/>
              </a:rPr>
              <a:t>導出</a:t>
            </a:r>
            <a:endParaRPr kumimoji="1" lang="ja-JP" altLang="en-US" sz="3200" dirty="0">
              <a:solidFill>
                <a:srgbClr val="CCDDEA"/>
              </a:solidFill>
              <a:latin typeface="+mj-ea"/>
              <a:ea typeface="+mj-ea"/>
            </a:endParaRPr>
          </a:p>
        </p:txBody>
      </p:sp>
      <p:sp>
        <p:nvSpPr>
          <p:cNvPr id="7" name="スライド番号プレースホルダー 4">
            <a:extLst>
              <a:ext uri="{FF2B5EF4-FFF2-40B4-BE49-F238E27FC236}">
                <a16:creationId xmlns:a16="http://schemas.microsoft.com/office/drawing/2014/main" xmlns="" id="{97D61D99-432F-4916-A034-75DA54ED995A}"/>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31</a:t>
            </a:fld>
            <a:endParaRPr kumimoji="1" lang="ja-JP" altLang="en-US"/>
          </a:p>
        </p:txBody>
      </p:sp>
      <p:sp>
        <p:nvSpPr>
          <p:cNvPr id="8" name="正方形/長方形 7">
            <a:extLst>
              <a:ext uri="{FF2B5EF4-FFF2-40B4-BE49-F238E27FC236}">
                <a16:creationId xmlns:a16="http://schemas.microsoft.com/office/drawing/2014/main" xmlns="" id="{C9D8FAFB-0394-4E0C-991D-1F5462D043D7}"/>
              </a:ext>
            </a:extLst>
          </p:cNvPr>
          <p:cNvSpPr/>
          <p:nvPr/>
        </p:nvSpPr>
        <p:spPr>
          <a:xfrm>
            <a:off x="63042" y="130154"/>
            <a:ext cx="8954349" cy="6636405"/>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xmlns="" id="{B21E21BC-0264-4AFA-B375-7718D36C1ACD}"/>
              </a:ext>
            </a:extLst>
          </p:cNvPr>
          <p:cNvGrpSpPr/>
          <p:nvPr/>
        </p:nvGrpSpPr>
        <p:grpSpPr>
          <a:xfrm>
            <a:off x="1144756" y="3076817"/>
            <a:ext cx="6859759" cy="1434904"/>
            <a:chOff x="1083212" y="2715065"/>
            <a:chExt cx="6859759" cy="1434904"/>
          </a:xfrm>
        </p:grpSpPr>
        <p:sp>
          <p:nvSpPr>
            <p:cNvPr id="3" name="四角形: 角を丸くする 2">
              <a:extLst>
                <a:ext uri="{FF2B5EF4-FFF2-40B4-BE49-F238E27FC236}">
                  <a16:creationId xmlns:a16="http://schemas.microsoft.com/office/drawing/2014/main" xmlns="" id="{10DA3B61-97CF-4CBB-8090-09ADDD14E280}"/>
                </a:ext>
              </a:extLst>
            </p:cNvPr>
            <p:cNvSpPr/>
            <p:nvPr/>
          </p:nvSpPr>
          <p:spPr>
            <a:xfrm>
              <a:off x="1083212" y="2715065"/>
              <a:ext cx="6683216" cy="14349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xmlns="" id="{89DC25A4-8BE0-476F-AF46-DF7854455474}"/>
                </a:ext>
              </a:extLst>
            </p:cNvPr>
            <p:cNvSpPr/>
            <p:nvPr/>
          </p:nvSpPr>
          <p:spPr>
            <a:xfrm>
              <a:off x="1201027" y="2848191"/>
              <a:ext cx="6741944" cy="1200329"/>
            </a:xfrm>
            <a:prstGeom prst="rect">
              <a:avLst/>
            </a:prstGeom>
          </p:spPr>
          <p:txBody>
            <a:bodyPr wrap="square">
              <a:spAutoFit/>
            </a:bodyPr>
            <a:lstStyle/>
            <a:p>
              <a:r>
                <a:rPr lang="ja-JP" altLang="en-US" sz="2400" b="1" u="sng" dirty="0"/>
                <a:t>懐古する際に感情も思い出すのであれば、</a:t>
              </a:r>
              <a:endParaRPr lang="en-US" altLang="ja-JP" sz="2400" b="1" u="sng" dirty="0"/>
            </a:p>
            <a:p>
              <a:r>
                <a:rPr lang="ja-JP" altLang="en-US" sz="2400" b="1" u="sng" dirty="0"/>
                <a:t>その商品の話題になった場合、それに対しての</a:t>
              </a:r>
              <a:endParaRPr lang="en-US" altLang="ja-JP" sz="2400" b="1" u="sng" dirty="0"/>
            </a:p>
            <a:p>
              <a:r>
                <a:rPr lang="ja-JP" altLang="en-US" sz="2400" b="1" u="sng" dirty="0"/>
                <a:t>好意的な態度も生起されるのではないか</a:t>
              </a:r>
            </a:p>
          </p:txBody>
        </p:sp>
      </p:grpSp>
      <p:sp>
        <p:nvSpPr>
          <p:cNvPr id="10" name="テキスト ボックス 9">
            <a:extLst>
              <a:ext uri="{FF2B5EF4-FFF2-40B4-BE49-F238E27FC236}">
                <a16:creationId xmlns="" xmlns:a16="http://schemas.microsoft.com/office/drawing/2014/main" id="{CD955827-CE40-4D18-8A07-B37DC4FB2CDB}"/>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spTree>
    <p:extLst>
      <p:ext uri="{BB962C8B-B14F-4D97-AF65-F5344CB8AC3E}">
        <p14:creationId xmlns:p14="http://schemas.microsoft.com/office/powerpoint/2010/main" val="232068696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 xmlns:a16="http://schemas.microsoft.com/office/drawing/2014/main" id="{0C0667C3-0A41-4B55-9DE6-0E540DED2239}"/>
              </a:ext>
            </a:extLst>
          </p:cNvPr>
          <p:cNvSpPr/>
          <p:nvPr/>
        </p:nvSpPr>
        <p:spPr>
          <a:xfrm>
            <a:off x="312443" y="2819331"/>
            <a:ext cx="8479865" cy="22930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 xmlns:a16="http://schemas.microsoft.com/office/drawing/2014/main" id="{A55748BE-F4B4-4937-B0FF-4735647F2887}"/>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仮説１</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32</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コンテンツ プレースホルダー 20">
            <a:extLst>
              <a:ext uri="{FF2B5EF4-FFF2-40B4-BE49-F238E27FC236}">
                <a16:creationId xmlns="" xmlns:a16="http://schemas.microsoft.com/office/drawing/2014/main" id="{6EF6563A-BC29-403E-97B3-B09B3C0C2609}"/>
              </a:ext>
            </a:extLst>
          </p:cNvPr>
          <p:cNvSpPr txBox="1">
            <a:spLocks/>
          </p:cNvSpPr>
          <p:nvPr/>
        </p:nvSpPr>
        <p:spPr>
          <a:xfrm>
            <a:off x="625930" y="2198679"/>
            <a:ext cx="4103606" cy="35306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Century Gothic" panose="020B0502020202020204" pitchFamily="34" charset="0"/>
              <a:buChar char="►"/>
            </a:pPr>
            <a:endParaRPr lang="ja-JP" altLang="en-US" dirty="0"/>
          </a:p>
        </p:txBody>
      </p:sp>
      <p:sp>
        <p:nvSpPr>
          <p:cNvPr id="4" name="コンテンツ プレースホルダー 3">
            <a:extLst>
              <a:ext uri="{FF2B5EF4-FFF2-40B4-BE49-F238E27FC236}">
                <a16:creationId xmlns="" xmlns:a16="http://schemas.microsoft.com/office/drawing/2014/main" id="{E2A8700F-5A79-42DF-8317-1661B8A3696D}"/>
              </a:ext>
            </a:extLst>
          </p:cNvPr>
          <p:cNvSpPr>
            <a:spLocks noGrp="1"/>
          </p:cNvSpPr>
          <p:nvPr>
            <p:ph idx="1"/>
          </p:nvPr>
        </p:nvSpPr>
        <p:spPr>
          <a:xfrm>
            <a:off x="472278" y="3031324"/>
            <a:ext cx="8188834" cy="3530600"/>
          </a:xfrm>
        </p:spPr>
        <p:txBody>
          <a:bodyPr/>
          <a:lstStyle/>
          <a:p>
            <a:pPr marL="0" indent="0">
              <a:buNone/>
            </a:pPr>
            <a:r>
              <a:rPr lang="ja-JP" altLang="en-US" sz="2400" b="1" u="sng" dirty="0"/>
              <a:t>かつての復刻商品を知っている親世代の中</a:t>
            </a:r>
            <a:r>
              <a:rPr lang="ja-JP" altLang="en-US" sz="2400" b="1" u="sng" dirty="0" smtClean="0"/>
              <a:t>で</a:t>
            </a:r>
            <a:endParaRPr lang="en-US" altLang="ja-JP" sz="2400" b="1" u="sng" dirty="0"/>
          </a:p>
          <a:p>
            <a:pPr marL="0" indent="0">
              <a:buNone/>
            </a:pPr>
            <a:r>
              <a:rPr lang="ja-JP" altLang="en-US" sz="2400" b="1" u="sng" dirty="0"/>
              <a:t>世代内</a:t>
            </a:r>
            <a:r>
              <a:rPr lang="ja-JP" altLang="en-US" sz="2400" b="1" u="sng" dirty="0" smtClean="0"/>
              <a:t>コミュニケーション</a:t>
            </a:r>
            <a:r>
              <a:rPr lang="ja-JP" altLang="en-US" sz="2400" b="1" u="sng" dirty="0" smtClean="0"/>
              <a:t>を活発に行っていない人よりも行っている人の方</a:t>
            </a:r>
            <a:r>
              <a:rPr lang="ja-JP" altLang="en-US" sz="2400" b="1" u="sng" dirty="0" smtClean="0"/>
              <a:t>が</a:t>
            </a:r>
            <a:endParaRPr lang="en-US" altLang="ja-JP" sz="2400" b="1" u="sng" dirty="0"/>
          </a:p>
          <a:p>
            <a:pPr marL="0" indent="0">
              <a:buNone/>
            </a:pPr>
            <a:r>
              <a:rPr lang="ja-JP" altLang="en-US" sz="2400" b="1" u="sng" dirty="0"/>
              <a:t>復刻商品への昔のブランド態度が喚起されやすい。</a:t>
            </a:r>
          </a:p>
          <a:p>
            <a:endParaRPr lang="ja-JP" altLang="en-US" b="1" u="sng" dirty="0"/>
          </a:p>
        </p:txBody>
      </p:sp>
      <p:sp>
        <p:nvSpPr>
          <p:cNvPr id="9" name="テキスト ボックス 8">
            <a:extLst>
              <a:ext uri="{FF2B5EF4-FFF2-40B4-BE49-F238E27FC236}">
                <a16:creationId xmlns="" xmlns:a16="http://schemas.microsoft.com/office/drawing/2014/main" id="{6B69316D-F941-47EE-A960-E779AE071D86}"/>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仮説１</a:t>
            </a:r>
          </a:p>
        </p:txBody>
      </p:sp>
    </p:spTree>
    <p:extLst>
      <p:ext uri="{BB962C8B-B14F-4D97-AF65-F5344CB8AC3E}">
        <p14:creationId xmlns:p14="http://schemas.microsoft.com/office/powerpoint/2010/main" val="207102622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4D4D39"/>
        </a:solidFill>
        <a:effectLst/>
      </p:bgPr>
    </p:bg>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 xmlns:a16="http://schemas.microsoft.com/office/drawing/2014/main" id="{9D8EBC68-F19B-4546-B5D5-77141640AF0D}"/>
              </a:ext>
            </a:extLst>
          </p:cNvPr>
          <p:cNvSpPr>
            <a:spLocks noGrp="1"/>
          </p:cNvSpPr>
          <p:nvPr>
            <p:ph idx="1"/>
          </p:nvPr>
        </p:nvSpPr>
        <p:spPr>
          <a:xfrm>
            <a:off x="473535" y="3580487"/>
            <a:ext cx="8240496" cy="3530600"/>
          </a:xfrm>
        </p:spPr>
        <p:txBody>
          <a:bodyPr>
            <a:normAutofit/>
          </a:bodyPr>
          <a:lstStyle/>
          <a:p>
            <a:pPr marL="0" indent="0">
              <a:buNone/>
            </a:pPr>
            <a:r>
              <a:rPr lang="ja-JP" altLang="en-US" sz="1600" dirty="0" smtClean="0">
                <a:solidFill>
                  <a:schemeClr val="bg1"/>
                </a:solidFill>
              </a:rPr>
              <a:t>次に</a:t>
            </a:r>
            <a:r>
              <a:rPr lang="ja-JP" altLang="en-US" sz="1600" dirty="0" smtClean="0">
                <a:solidFill>
                  <a:schemeClr val="bg1"/>
                </a:solidFill>
              </a:rPr>
              <a:t>「</a:t>
            </a:r>
            <a:r>
              <a:rPr lang="ja-JP" altLang="en-US" sz="1600" dirty="0" smtClean="0">
                <a:solidFill>
                  <a:schemeClr val="bg1"/>
                </a:solidFill>
              </a:rPr>
              <a:t>子ども</a:t>
            </a:r>
            <a:r>
              <a:rPr lang="ja-JP" altLang="en-US" sz="1600" dirty="0" smtClean="0">
                <a:solidFill>
                  <a:schemeClr val="bg1"/>
                </a:solidFill>
              </a:rPr>
              <a:t>」</a:t>
            </a:r>
            <a:r>
              <a:rPr lang="ja-JP" altLang="en-US" sz="1600" dirty="0">
                <a:solidFill>
                  <a:schemeClr val="bg1"/>
                </a:solidFill>
              </a:rPr>
              <a:t>に注目し、復刻商品</a:t>
            </a:r>
            <a:r>
              <a:rPr lang="ja-JP" altLang="en-US" sz="1600" dirty="0" smtClean="0">
                <a:solidFill>
                  <a:schemeClr val="bg1"/>
                </a:solidFill>
              </a:rPr>
              <a:t>の</a:t>
            </a:r>
            <a:r>
              <a:rPr lang="ja-JP" altLang="en-US" sz="1600" dirty="0">
                <a:solidFill>
                  <a:schemeClr val="bg1"/>
                </a:solidFill>
              </a:rPr>
              <a:t>　</a:t>
            </a:r>
            <a:r>
              <a:rPr lang="ja-JP" altLang="en-US" sz="1600" dirty="0" smtClean="0">
                <a:solidFill>
                  <a:schemeClr val="bg1"/>
                </a:solidFill>
              </a:rPr>
              <a:t>ブランドの想起と態度について</a:t>
            </a:r>
            <a:r>
              <a:rPr lang="ja-JP" altLang="en-US" sz="1600" dirty="0" smtClean="0">
                <a:solidFill>
                  <a:schemeClr val="bg1"/>
                </a:solidFill>
              </a:rPr>
              <a:t>の</a:t>
            </a:r>
            <a:r>
              <a:rPr lang="ja-JP" altLang="en-US" sz="1600" dirty="0">
                <a:solidFill>
                  <a:schemeClr val="bg1"/>
                </a:solidFill>
              </a:rPr>
              <a:t>仮説をたてる</a:t>
            </a:r>
            <a:endParaRPr lang="en-US" altLang="ja-JP" sz="1600" dirty="0">
              <a:solidFill>
                <a:schemeClr val="bg1"/>
              </a:solidFill>
            </a:endParaRPr>
          </a:p>
          <a:p>
            <a:pPr marL="0" indent="0">
              <a:buNone/>
            </a:pPr>
            <a:endParaRPr lang="en-US" altLang="ja-JP" sz="1600" dirty="0">
              <a:solidFill>
                <a:schemeClr val="bg1"/>
              </a:solidFill>
            </a:endParaRPr>
          </a:p>
        </p:txBody>
      </p:sp>
      <p:sp>
        <p:nvSpPr>
          <p:cNvPr id="4" name="スライド番号プレースホルダー 3">
            <a:extLst>
              <a:ext uri="{FF2B5EF4-FFF2-40B4-BE49-F238E27FC236}">
                <a16:creationId xmlns="" xmlns:a16="http://schemas.microsoft.com/office/drawing/2014/main" id="{DB0ABB5C-F2F9-4761-8A55-005BCD356B9E}"/>
              </a:ext>
            </a:extLst>
          </p:cNvPr>
          <p:cNvSpPr>
            <a:spLocks noGrp="1"/>
          </p:cNvSpPr>
          <p:nvPr>
            <p:ph type="sldNum" sz="quarter" idx="12"/>
          </p:nvPr>
        </p:nvSpPr>
        <p:spPr/>
        <p:txBody>
          <a:bodyPr/>
          <a:lstStyle/>
          <a:p>
            <a:fld id="{EB45EBAB-DB7F-2A48-A994-BDA5332DDFB5}" type="slidenum">
              <a:rPr kumimoji="1" lang="ja-JP" altLang="en-US" smtClean="0"/>
              <a:t>33</a:t>
            </a:fld>
            <a:endParaRPr kumimoji="1" lang="ja-JP" altLang="en-US"/>
          </a:p>
        </p:txBody>
      </p:sp>
      <p:sp>
        <p:nvSpPr>
          <p:cNvPr id="6" name="正方形/長方形 5">
            <a:extLst>
              <a:ext uri="{FF2B5EF4-FFF2-40B4-BE49-F238E27FC236}">
                <a16:creationId xmlns="" xmlns:a16="http://schemas.microsoft.com/office/drawing/2014/main" id="{9435BE74-3309-4226-A657-5FBBCA6AC60C}"/>
              </a:ext>
            </a:extLst>
          </p:cNvPr>
          <p:cNvSpPr/>
          <p:nvPr/>
        </p:nvSpPr>
        <p:spPr>
          <a:xfrm>
            <a:off x="1" y="4206938"/>
            <a:ext cx="9143999" cy="804042"/>
          </a:xfrm>
          <a:prstGeom prst="rect">
            <a:avLst/>
          </a:prstGeom>
          <a:solidFill>
            <a:schemeClr val="bg1"/>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 xmlns:a16="http://schemas.microsoft.com/office/drawing/2014/main" id="{4573A81D-1FE1-4A85-920D-88B906A50CB0}"/>
              </a:ext>
            </a:extLst>
          </p:cNvPr>
          <p:cNvSpPr txBox="1">
            <a:spLocks/>
          </p:cNvSpPr>
          <p:nvPr/>
        </p:nvSpPr>
        <p:spPr bwMode="gray">
          <a:xfrm>
            <a:off x="1734756" y="4309226"/>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r"/>
            <a:r>
              <a:rPr lang="ja-JP" altLang="en-US" dirty="0">
                <a:solidFill>
                  <a:schemeClr val="tx1"/>
                </a:solidFill>
              </a:rPr>
              <a:t>仮説２</a:t>
            </a:r>
          </a:p>
        </p:txBody>
      </p:sp>
      <p:sp>
        <p:nvSpPr>
          <p:cNvPr id="8" name="スライド番号プレースホルダー 4">
            <a:extLst>
              <a:ext uri="{FF2B5EF4-FFF2-40B4-BE49-F238E27FC236}">
                <a16:creationId xmlns="" xmlns:a16="http://schemas.microsoft.com/office/drawing/2014/main" id="{AB331654-B09A-45F3-A842-475629D76D0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33</a:t>
            </a:fld>
            <a:endParaRPr kumimoji="1" lang="ja-JP" altLang="en-US"/>
          </a:p>
        </p:txBody>
      </p:sp>
      <p:sp>
        <p:nvSpPr>
          <p:cNvPr id="9" name="正方形/長方形 8">
            <a:extLst>
              <a:ext uri="{FF2B5EF4-FFF2-40B4-BE49-F238E27FC236}">
                <a16:creationId xmlns="" xmlns:a16="http://schemas.microsoft.com/office/drawing/2014/main" id="{A73A5214-01DB-4DD6-A599-909E3AEE9687}"/>
              </a:ext>
            </a:extLst>
          </p:cNvPr>
          <p:cNvSpPr/>
          <p:nvPr/>
        </p:nvSpPr>
        <p:spPr>
          <a:xfrm>
            <a:off x="63042" y="130155"/>
            <a:ext cx="9011802" cy="66169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1455882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 xmlns:a16="http://schemas.microsoft.com/office/drawing/2014/main" id="{34271E2E-CA46-419F-800D-1A26C11D325A}"/>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仮説２導出①</a:t>
            </a:r>
            <a:endParaRPr lang="ja-JP" altLang="en-US" sz="3200" dirty="0">
              <a:solidFill>
                <a:srgbClr val="CCDDEA"/>
              </a:solidFill>
            </a:endParaRPr>
          </a:p>
        </p:txBody>
      </p:sp>
      <p:sp>
        <p:nvSpPr>
          <p:cNvPr id="11" name="テキスト ボックス 10">
            <a:extLst>
              <a:ext uri="{FF2B5EF4-FFF2-40B4-BE49-F238E27FC236}">
                <a16:creationId xmlns="" xmlns:a16="http://schemas.microsoft.com/office/drawing/2014/main" id="{0B31D41C-92B3-4E3B-93C2-BF01EEDE762F}"/>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仮説２</a:t>
            </a: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34</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763237" y="1570761"/>
            <a:ext cx="7583695" cy="4027907"/>
          </a:xfrm>
        </p:spPr>
        <p:txBody>
          <a:bodyPr/>
          <a:lstStyle/>
          <a:p>
            <a:pPr>
              <a:buFont typeface="+mj-lt"/>
              <a:buAutoNum type="arabicPeriod"/>
            </a:pPr>
            <a:r>
              <a:rPr lang="ja-JP" altLang="en-US" sz="2800" dirty="0"/>
              <a:t>親はレトロブランドを</a:t>
            </a:r>
            <a:r>
              <a:rPr lang="ja-JP" altLang="en-US" sz="2800" dirty="0" smtClean="0"/>
              <a:t>通じて自分</a:t>
            </a:r>
            <a:r>
              <a:rPr lang="ja-JP" altLang="en-US" sz="2800" dirty="0"/>
              <a:t>が小さい時のことを子どもに語ることができる</a:t>
            </a:r>
            <a:endParaRPr lang="en-US" altLang="ja-JP" sz="2800" dirty="0"/>
          </a:p>
          <a:p>
            <a:pPr marL="0" indent="0" algn="r">
              <a:buNone/>
            </a:pPr>
            <a:r>
              <a:rPr lang="ja-JP" altLang="en-US" dirty="0"/>
              <a:t>　</a:t>
            </a:r>
            <a:r>
              <a:rPr lang="en-US" altLang="ja-JP" sz="1600" dirty="0"/>
              <a:t>(</a:t>
            </a:r>
            <a:r>
              <a:rPr lang="ja-JP" altLang="en-US" sz="1600" dirty="0"/>
              <a:t>松井</a:t>
            </a:r>
            <a:r>
              <a:rPr lang="en-US" altLang="ja-JP" sz="1600" dirty="0"/>
              <a:t>,2016)</a:t>
            </a:r>
            <a:endParaRPr lang="ja-JP" altLang="en-US" dirty="0"/>
          </a:p>
        </p:txBody>
      </p:sp>
      <p:sp>
        <p:nvSpPr>
          <p:cNvPr id="3" name="テキスト ボックス 2">
            <a:extLst>
              <a:ext uri="{FF2B5EF4-FFF2-40B4-BE49-F238E27FC236}">
                <a16:creationId xmlns="" xmlns:a16="http://schemas.microsoft.com/office/drawing/2014/main" id="{43D0BDAA-BE6C-41D1-93A2-C335E4D283D8}"/>
              </a:ext>
            </a:extLst>
          </p:cNvPr>
          <p:cNvSpPr txBox="1"/>
          <p:nvPr/>
        </p:nvSpPr>
        <p:spPr>
          <a:xfrm>
            <a:off x="1189606" y="5632702"/>
            <a:ext cx="7366183" cy="954107"/>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sz="2800" dirty="0"/>
              <a:t>復刻商品は親子間コミュニケーションのきっかけとなる</a:t>
            </a:r>
          </a:p>
        </p:txBody>
      </p:sp>
      <p:grpSp>
        <p:nvGrpSpPr>
          <p:cNvPr id="9" name="グループ化 8">
            <a:extLst>
              <a:ext uri="{FF2B5EF4-FFF2-40B4-BE49-F238E27FC236}">
                <a16:creationId xmlns="" xmlns:a16="http://schemas.microsoft.com/office/drawing/2014/main" id="{4ACA49C4-8734-499A-A70C-80AADF0E3245}"/>
              </a:ext>
            </a:extLst>
          </p:cNvPr>
          <p:cNvGrpSpPr/>
          <p:nvPr/>
        </p:nvGrpSpPr>
        <p:grpSpPr>
          <a:xfrm>
            <a:off x="312443" y="2907221"/>
            <a:ext cx="7785832" cy="1207069"/>
            <a:chOff x="63213" y="2578985"/>
            <a:chExt cx="10071862" cy="1506301"/>
          </a:xfrm>
        </p:grpSpPr>
        <p:pic>
          <p:nvPicPr>
            <p:cNvPr id="14" name="図 13">
              <a:extLst>
                <a:ext uri="{FF2B5EF4-FFF2-40B4-BE49-F238E27FC236}">
                  <a16:creationId xmlns="" xmlns:a16="http://schemas.microsoft.com/office/drawing/2014/main" id="{2AB92730-AEEC-458B-9EF2-3E2682E05370}"/>
                </a:ext>
              </a:extLst>
            </p:cNvPr>
            <p:cNvPicPr>
              <a:picLocks noChangeAspect="1"/>
            </p:cNvPicPr>
            <p:nvPr/>
          </p:nvPicPr>
          <p:blipFill rotWithShape="1">
            <a:blip r:embed="rId3">
              <a:extLst>
                <a:ext uri="{BEBA8EAE-BF5A-486C-A8C5-ECC9F3942E4B}">
                  <a14:imgProps xmlns:a14="http://schemas.microsoft.com/office/drawing/2010/main">
                    <a14:imgLayer r:embed="rId4">
                      <a14:imgEffect>
                        <a14:artisticLineDrawing/>
                      </a14:imgEffect>
                    </a14:imgLayer>
                  </a14:imgProps>
                </a:ext>
              </a:extLst>
            </a:blip>
            <a:srcRect l="29155" r="27652"/>
            <a:stretch/>
          </p:blipFill>
          <p:spPr>
            <a:xfrm>
              <a:off x="8433539" y="2578985"/>
              <a:ext cx="650235" cy="1505435"/>
            </a:xfrm>
            <a:prstGeom prst="rect">
              <a:avLst/>
            </a:prstGeom>
            <a:effectLst>
              <a:glow rad="127000">
                <a:schemeClr val="accent1">
                  <a:alpha val="0"/>
                </a:schemeClr>
              </a:glow>
            </a:effectLst>
          </p:spPr>
        </p:pic>
        <p:sp>
          <p:nvSpPr>
            <p:cNvPr id="8" name="吹き出し: 円形 7">
              <a:extLst>
                <a:ext uri="{FF2B5EF4-FFF2-40B4-BE49-F238E27FC236}">
                  <a16:creationId xmlns="" xmlns:a16="http://schemas.microsoft.com/office/drawing/2014/main" id="{54ACF2A1-9914-4204-8FF3-25FF4F034250}"/>
                </a:ext>
              </a:extLst>
            </p:cNvPr>
            <p:cNvSpPr/>
            <p:nvPr/>
          </p:nvSpPr>
          <p:spPr>
            <a:xfrm>
              <a:off x="63213" y="2821393"/>
              <a:ext cx="1930451" cy="900850"/>
            </a:xfrm>
            <a:prstGeom prst="wedgeEllipseCallout">
              <a:avLst>
                <a:gd name="adj1" fmla="val 62016"/>
                <a:gd name="adj2" fmla="val 4372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吹き出し: 円形 6">
              <a:extLst>
                <a:ext uri="{FF2B5EF4-FFF2-40B4-BE49-F238E27FC236}">
                  <a16:creationId xmlns="" xmlns:a16="http://schemas.microsoft.com/office/drawing/2014/main" id="{3A87784E-7AFF-4547-BC9B-56A9F63F2340}"/>
                </a:ext>
              </a:extLst>
            </p:cNvPr>
            <p:cNvSpPr/>
            <p:nvPr/>
          </p:nvSpPr>
          <p:spPr>
            <a:xfrm>
              <a:off x="7057628" y="2578985"/>
              <a:ext cx="3077447" cy="1506301"/>
            </a:xfrm>
            <a:prstGeom prst="wedgeEllipseCallout">
              <a:avLst>
                <a:gd name="adj1" fmla="val -69593"/>
                <a:gd name="adj2" fmla="val 3645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 name="図 1"/>
          <p:cNvPicPr>
            <a:picLocks noChangeAspect="1"/>
          </p:cNvPicPr>
          <p:nvPr/>
        </p:nvPicPr>
        <p:blipFill>
          <a:blip r:embed="rId5"/>
          <a:stretch>
            <a:fillRect/>
          </a:stretch>
        </p:blipFill>
        <p:spPr>
          <a:xfrm>
            <a:off x="2142706" y="2992589"/>
            <a:ext cx="3070978" cy="2592711"/>
          </a:xfrm>
          <a:prstGeom prst="rect">
            <a:avLst/>
          </a:prstGeom>
        </p:spPr>
      </p:pic>
      <p:sp>
        <p:nvSpPr>
          <p:cNvPr id="10" name="ハート 9"/>
          <p:cNvSpPr/>
          <p:nvPr/>
        </p:nvSpPr>
        <p:spPr>
          <a:xfrm>
            <a:off x="763237" y="3244018"/>
            <a:ext cx="472403" cy="472403"/>
          </a:xfrm>
          <a:prstGeom prst="heart">
            <a:avLst/>
          </a:prstGeom>
          <a:solidFill>
            <a:srgbClr val="FF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0813184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 xmlns:a16="http://schemas.microsoft.com/office/drawing/2014/main" id="{42A26155-8167-41F2-B5B1-FC3ABB4D7AFB}"/>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仮説２導出②</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35</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312443" y="1775076"/>
            <a:ext cx="4716671" cy="3530600"/>
          </a:xfrm>
        </p:spPr>
        <p:txBody>
          <a:bodyPr/>
          <a:lstStyle/>
          <a:p>
            <a:pPr>
              <a:buFont typeface="+mj-lt"/>
              <a:buAutoNum type="arabicPeriod" startAt="2"/>
            </a:pPr>
            <a:r>
              <a:rPr lang="ja-JP" altLang="en-US" dirty="0"/>
              <a:t>親子のコミュニケーションによって、</a:t>
            </a:r>
            <a:endParaRPr lang="en-US" altLang="ja-JP" dirty="0"/>
          </a:p>
          <a:p>
            <a:pPr marL="0" indent="0">
              <a:buNone/>
            </a:pPr>
            <a:r>
              <a:rPr lang="ja-JP" altLang="en-US" dirty="0"/>
              <a:t>　  親と子の間で</a:t>
            </a:r>
            <a:r>
              <a:rPr lang="ja-JP" altLang="en-US" u="sng" dirty="0"/>
              <a:t>消費の価値観</a:t>
            </a:r>
            <a:r>
              <a:rPr lang="ja-JP" altLang="en-US" dirty="0"/>
              <a:t>が共有される</a:t>
            </a:r>
            <a:endParaRPr lang="en-US" altLang="ja-JP" dirty="0"/>
          </a:p>
          <a:p>
            <a:pPr marL="0" indent="0" algn="r">
              <a:buNone/>
            </a:pPr>
            <a:r>
              <a:rPr lang="ja-JP" altLang="en-US" dirty="0"/>
              <a:t>　</a:t>
            </a:r>
            <a:r>
              <a:rPr lang="en-US" altLang="ja-JP" sz="1600" dirty="0"/>
              <a:t>(</a:t>
            </a:r>
            <a:r>
              <a:rPr lang="ja-JP" altLang="en-US" sz="1600" dirty="0"/>
              <a:t>細井</a:t>
            </a:r>
            <a:r>
              <a:rPr lang="en-US" altLang="ja-JP" sz="1600" dirty="0"/>
              <a:t>,</a:t>
            </a:r>
            <a:r>
              <a:rPr lang="ja-JP" altLang="en-US" sz="1600" dirty="0"/>
              <a:t>中川</a:t>
            </a:r>
            <a:r>
              <a:rPr lang="en-US" altLang="ja-JP" sz="1600" dirty="0"/>
              <a:t>,2011)</a:t>
            </a:r>
            <a:endParaRPr lang="ja-JP" altLang="en-US" dirty="0"/>
          </a:p>
        </p:txBody>
      </p:sp>
      <p:sp>
        <p:nvSpPr>
          <p:cNvPr id="9" name="コンテンツ プレースホルダー 20">
            <a:extLst>
              <a:ext uri="{FF2B5EF4-FFF2-40B4-BE49-F238E27FC236}">
                <a16:creationId xmlns="" xmlns:a16="http://schemas.microsoft.com/office/drawing/2014/main" id="{EA6C9AC7-C626-414C-B0C0-0691B4C3EF28}"/>
              </a:ext>
            </a:extLst>
          </p:cNvPr>
          <p:cNvSpPr txBox="1">
            <a:spLocks/>
          </p:cNvSpPr>
          <p:nvPr/>
        </p:nvSpPr>
        <p:spPr>
          <a:xfrm>
            <a:off x="751024" y="3686420"/>
            <a:ext cx="7108119" cy="488045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Century Gothic" panose="020B0502020202020204" pitchFamily="34" charset="0"/>
              <a:buChar char="►"/>
            </a:pPr>
            <a:r>
              <a:rPr lang="ja-JP" altLang="en-US" dirty="0"/>
              <a:t>子どもの価値観形成は、</a:t>
            </a:r>
            <a:r>
              <a:rPr lang="ja-JP" altLang="en-US" u="sng" dirty="0"/>
              <a:t>子どもの社会化</a:t>
            </a:r>
            <a:r>
              <a:rPr lang="ja-JP" altLang="en-US" dirty="0"/>
              <a:t>の過程で行われる</a:t>
            </a:r>
            <a:endParaRPr lang="en-US" altLang="ja-JP" dirty="0"/>
          </a:p>
          <a:p>
            <a:pPr>
              <a:buFont typeface="Century Gothic" panose="020B0502020202020204" pitchFamily="34" charset="0"/>
              <a:buChar char="►"/>
            </a:pPr>
            <a:endParaRPr lang="en-US" altLang="ja-JP" dirty="0"/>
          </a:p>
          <a:p>
            <a:pPr>
              <a:buFont typeface="Century Gothic" panose="020B0502020202020204" pitchFamily="34" charset="0"/>
              <a:buChar char="►"/>
            </a:pPr>
            <a:endParaRPr lang="en-US" altLang="ja-JP" dirty="0"/>
          </a:p>
          <a:p>
            <a:pPr>
              <a:buFont typeface="Century Gothic" panose="020B0502020202020204" pitchFamily="34" charset="0"/>
              <a:buChar char="►"/>
            </a:pPr>
            <a:endParaRPr lang="en-US" altLang="ja-JP" dirty="0"/>
          </a:p>
          <a:p>
            <a:pPr>
              <a:buFont typeface="Century Gothic" panose="020B0502020202020204" pitchFamily="34" charset="0"/>
              <a:buChar char="►"/>
            </a:pPr>
            <a:endParaRPr lang="en-US" altLang="ja-JP" dirty="0"/>
          </a:p>
          <a:p>
            <a:pPr>
              <a:buFont typeface="Century Gothic" panose="020B0502020202020204" pitchFamily="34" charset="0"/>
              <a:buChar char="►"/>
            </a:pPr>
            <a:r>
              <a:rPr lang="ja-JP" altLang="en-US" dirty="0"/>
              <a:t>子どもの社会化において大きな影響を与えるのは親である</a:t>
            </a:r>
            <a:endParaRPr lang="en-US" altLang="ja-JP" dirty="0"/>
          </a:p>
          <a:p>
            <a:pPr marL="0" indent="0" algn="r">
              <a:buNone/>
            </a:pPr>
            <a:r>
              <a:rPr lang="en-US" altLang="ja-JP" sz="1600" dirty="0"/>
              <a:t>(</a:t>
            </a:r>
            <a:r>
              <a:rPr lang="ja-JP" altLang="en-US" sz="1600" dirty="0"/>
              <a:t>仲谷</a:t>
            </a:r>
            <a:r>
              <a:rPr lang="en-US" altLang="ja-JP" sz="1600" dirty="0"/>
              <a:t>,</a:t>
            </a:r>
            <a:r>
              <a:rPr lang="ja-JP" altLang="en-US" sz="1600" dirty="0"/>
              <a:t>清水</a:t>
            </a:r>
            <a:r>
              <a:rPr lang="en-US" altLang="ja-JP" sz="1600" dirty="0"/>
              <a:t>,</a:t>
            </a:r>
            <a:r>
              <a:rPr lang="ja-JP" altLang="en-US" sz="1600" dirty="0"/>
              <a:t>加藤</a:t>
            </a:r>
            <a:r>
              <a:rPr lang="en-US" altLang="ja-JP" sz="1600" dirty="0"/>
              <a:t>,</a:t>
            </a:r>
            <a:r>
              <a:rPr lang="ja-JP" altLang="en-US" sz="1600" dirty="0"/>
              <a:t>西田</a:t>
            </a:r>
            <a:r>
              <a:rPr lang="en-US" altLang="ja-JP" sz="1600" dirty="0"/>
              <a:t>,2004)</a:t>
            </a:r>
            <a:endParaRPr lang="en-US" altLang="ja-JP" dirty="0"/>
          </a:p>
        </p:txBody>
      </p:sp>
      <p:sp>
        <p:nvSpPr>
          <p:cNvPr id="13" name="吹き出し: 角を丸めた四角形 12">
            <a:extLst>
              <a:ext uri="{FF2B5EF4-FFF2-40B4-BE49-F238E27FC236}">
                <a16:creationId xmlns="" xmlns:a16="http://schemas.microsoft.com/office/drawing/2014/main" id="{3FE82370-FFBA-4A1F-BB42-B903DF71D476}"/>
              </a:ext>
            </a:extLst>
          </p:cNvPr>
          <p:cNvSpPr/>
          <p:nvPr/>
        </p:nvSpPr>
        <p:spPr>
          <a:xfrm>
            <a:off x="2713789" y="4304632"/>
            <a:ext cx="3250913" cy="1091719"/>
          </a:xfrm>
          <a:prstGeom prst="wedgeRoundRectCallout">
            <a:avLst>
              <a:gd name="adj1" fmla="val 10839"/>
              <a:gd name="adj2" fmla="val -85238"/>
              <a:gd name="adj3" fmla="val 16667"/>
            </a:avLst>
          </a:prstGeom>
          <a:ln>
            <a:solidFill>
              <a:srgbClr val="F66F0A"/>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ja-JP" dirty="0"/>
              <a:t>市場でうまくやるためにスキル、知識、態度を子供達が身につけるプロセス </a:t>
            </a:r>
            <a:endParaRPr kumimoji="1" lang="en-US" altLang="ja-JP" dirty="0">
              <a:highlight>
                <a:srgbClr val="FFFF00"/>
              </a:highlight>
            </a:endParaRPr>
          </a:p>
          <a:p>
            <a:pPr algn="ctr"/>
            <a:endParaRPr kumimoji="1" lang="en-US" altLang="ja-JP" dirty="0">
              <a:highlight>
                <a:srgbClr val="FFFF00"/>
              </a:highlight>
            </a:endParaRPr>
          </a:p>
        </p:txBody>
      </p:sp>
      <p:sp>
        <p:nvSpPr>
          <p:cNvPr id="14" name="テキスト ボックス 13">
            <a:extLst>
              <a:ext uri="{FF2B5EF4-FFF2-40B4-BE49-F238E27FC236}">
                <a16:creationId xmlns="" xmlns:a16="http://schemas.microsoft.com/office/drawing/2014/main" id="{1406BC0D-DC9B-43FD-981A-7EFF0DE105E5}"/>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仮説２</a:t>
            </a:r>
          </a:p>
        </p:txBody>
      </p:sp>
      <p:grpSp>
        <p:nvGrpSpPr>
          <p:cNvPr id="2" name="グループ化 1">
            <a:extLst>
              <a:ext uri="{FF2B5EF4-FFF2-40B4-BE49-F238E27FC236}">
                <a16:creationId xmlns="" xmlns:a16="http://schemas.microsoft.com/office/drawing/2014/main" id="{DE15E486-F5E5-4D7A-9EEF-3031B2CD48C8}"/>
              </a:ext>
            </a:extLst>
          </p:cNvPr>
          <p:cNvGrpSpPr/>
          <p:nvPr/>
        </p:nvGrpSpPr>
        <p:grpSpPr>
          <a:xfrm>
            <a:off x="5085447" y="1503245"/>
            <a:ext cx="2053078" cy="1957185"/>
            <a:chOff x="133652" y="3095123"/>
            <a:chExt cx="3159778" cy="3358624"/>
          </a:xfrm>
        </p:grpSpPr>
        <p:sp>
          <p:nvSpPr>
            <p:cNvPr id="16" name="吹き出し: 円形 15">
              <a:extLst>
                <a:ext uri="{FF2B5EF4-FFF2-40B4-BE49-F238E27FC236}">
                  <a16:creationId xmlns="" xmlns:a16="http://schemas.microsoft.com/office/drawing/2014/main" id="{DA81E1F5-8437-481A-AC60-ADF28DCDD956}"/>
                </a:ext>
              </a:extLst>
            </p:cNvPr>
            <p:cNvSpPr/>
            <p:nvPr/>
          </p:nvSpPr>
          <p:spPr>
            <a:xfrm>
              <a:off x="133652" y="3095123"/>
              <a:ext cx="1000946" cy="667754"/>
            </a:xfrm>
            <a:prstGeom prst="wedgeEllipseCallout">
              <a:avLst>
                <a:gd name="adj1" fmla="val 45239"/>
                <a:gd name="adj2" fmla="val 5797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吹き出し: 円形 16">
              <a:extLst>
                <a:ext uri="{FF2B5EF4-FFF2-40B4-BE49-F238E27FC236}">
                  <a16:creationId xmlns="" xmlns:a16="http://schemas.microsoft.com/office/drawing/2014/main" id="{4DA76CFE-A2D0-4DA6-8052-0C689CCF3F9E}"/>
                </a:ext>
              </a:extLst>
            </p:cNvPr>
            <p:cNvSpPr/>
            <p:nvPr/>
          </p:nvSpPr>
          <p:spPr>
            <a:xfrm>
              <a:off x="2487030" y="5234002"/>
              <a:ext cx="806400" cy="515354"/>
            </a:xfrm>
            <a:prstGeom prst="wedgeEllipseCallout">
              <a:avLst>
                <a:gd name="adj1" fmla="val -66196"/>
                <a:gd name="adj2" fmla="val -280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8" name="グループ化 17">
              <a:extLst>
                <a:ext uri="{FF2B5EF4-FFF2-40B4-BE49-F238E27FC236}">
                  <a16:creationId xmlns="" xmlns:a16="http://schemas.microsoft.com/office/drawing/2014/main" id="{A5D1DEF4-633C-41C0-B517-4116EDF7BFD5}"/>
                </a:ext>
              </a:extLst>
            </p:cNvPr>
            <p:cNvGrpSpPr/>
            <p:nvPr/>
          </p:nvGrpSpPr>
          <p:grpSpPr>
            <a:xfrm>
              <a:off x="177111" y="3536424"/>
              <a:ext cx="2820897" cy="2917323"/>
              <a:chOff x="4879832" y="3510370"/>
              <a:chExt cx="2383897" cy="2382444"/>
            </a:xfrm>
          </p:grpSpPr>
          <p:pic>
            <p:nvPicPr>
              <p:cNvPr id="19" name="グラフィックス 18" descr="1 人の親と子供">
                <a:extLst>
                  <a:ext uri="{FF2B5EF4-FFF2-40B4-BE49-F238E27FC236}">
                    <a16:creationId xmlns="" xmlns:a16="http://schemas.microsoft.com/office/drawing/2014/main" id="{467B84E7-3655-4DAA-ABE1-9E01BAA720D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879832" y="3510370"/>
                <a:ext cx="2382444" cy="2382444"/>
              </a:xfrm>
              <a:prstGeom prst="rect">
                <a:avLst/>
              </a:prstGeom>
            </p:spPr>
          </p:pic>
          <p:sp>
            <p:nvSpPr>
              <p:cNvPr id="20" name="矢印: 下カーブ 19">
                <a:extLst>
                  <a:ext uri="{FF2B5EF4-FFF2-40B4-BE49-F238E27FC236}">
                    <a16:creationId xmlns="" xmlns:a16="http://schemas.microsoft.com/office/drawing/2014/main" id="{8406E626-A899-40A9-86FA-0977A0997F6E}"/>
                  </a:ext>
                </a:extLst>
              </p:cNvPr>
              <p:cNvSpPr/>
              <p:nvPr/>
            </p:nvSpPr>
            <p:spPr>
              <a:xfrm rot="3020725">
                <a:off x="6241353" y="3782435"/>
                <a:ext cx="1236160" cy="808592"/>
              </a:xfrm>
              <a:prstGeom prst="curvedDownArrow">
                <a:avLst>
                  <a:gd name="adj1" fmla="val 21529"/>
                  <a:gd name="adj2" fmla="val 64349"/>
                  <a:gd name="adj3" fmla="val 245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sp>
        <p:nvSpPr>
          <p:cNvPr id="6" name="正方形/長方形 5">
            <a:extLst>
              <a:ext uri="{FF2B5EF4-FFF2-40B4-BE49-F238E27FC236}">
                <a16:creationId xmlns="" xmlns:a16="http://schemas.microsoft.com/office/drawing/2014/main" id="{2B682561-5B59-4927-A6C0-619800C2716D}"/>
              </a:ext>
            </a:extLst>
          </p:cNvPr>
          <p:cNvSpPr/>
          <p:nvPr/>
        </p:nvSpPr>
        <p:spPr>
          <a:xfrm>
            <a:off x="6817181" y="1730627"/>
            <a:ext cx="1569660" cy="369332"/>
          </a:xfrm>
          <a:prstGeom prst="rect">
            <a:avLst/>
          </a:prstGeom>
        </p:spPr>
        <p:txBody>
          <a:bodyPr wrap="none">
            <a:spAutoFit/>
          </a:bodyPr>
          <a:lstStyle/>
          <a:p>
            <a:r>
              <a:rPr lang="ja-JP" altLang="en-US" dirty="0"/>
              <a:t>消費の価値観</a:t>
            </a:r>
          </a:p>
        </p:txBody>
      </p:sp>
    </p:spTree>
    <p:extLst>
      <p:ext uri="{BB962C8B-B14F-4D97-AF65-F5344CB8AC3E}">
        <p14:creationId xmlns:p14="http://schemas.microsoft.com/office/powerpoint/2010/main" val="45703495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 xmlns:a16="http://schemas.microsoft.com/office/drawing/2014/main" id="{42A26155-8167-41F2-B5B1-FC3ABB4D7AFB}"/>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仮説２</a:t>
            </a:r>
            <a:r>
              <a:rPr kumimoji="1" lang="ja-JP" altLang="en-US" sz="3200" dirty="0" smtClean="0">
                <a:solidFill>
                  <a:srgbClr val="CCDDEA"/>
                </a:solidFill>
                <a:latin typeface="+mj-ea"/>
                <a:ea typeface="+mj-ea"/>
              </a:rPr>
              <a:t>導出</a:t>
            </a:r>
            <a:r>
              <a:rPr kumimoji="1" lang="en-US" altLang="ja-JP" sz="3200" dirty="0" smtClean="0">
                <a:solidFill>
                  <a:srgbClr val="CCDDEA"/>
                </a:solidFill>
                <a:latin typeface="+mj-ea"/>
                <a:ea typeface="+mj-ea"/>
              </a:rPr>
              <a:t>③</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36</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0">
            <a:extLst>
              <a:ext uri="{FF2B5EF4-FFF2-40B4-BE49-F238E27FC236}">
                <a16:creationId xmlns="" xmlns:a16="http://schemas.microsoft.com/office/drawing/2014/main" id="{00A70BDB-C2AD-45C6-B229-394140E9AABA}"/>
              </a:ext>
            </a:extLst>
          </p:cNvPr>
          <p:cNvSpPr>
            <a:spLocks noGrp="1"/>
          </p:cNvSpPr>
          <p:nvPr>
            <p:ph idx="1"/>
          </p:nvPr>
        </p:nvSpPr>
        <p:spPr>
          <a:xfrm>
            <a:off x="312443" y="1775076"/>
            <a:ext cx="8348669" cy="4540458"/>
          </a:xfrm>
        </p:spPr>
        <p:txBody>
          <a:bodyPr>
            <a:normAutofit lnSpcReduction="10000"/>
          </a:bodyPr>
          <a:lstStyle/>
          <a:p>
            <a:r>
              <a:rPr lang="ja-JP" altLang="en-US" sz="3900" dirty="0" smtClean="0"/>
              <a:t>消費の価値観の定義</a:t>
            </a:r>
            <a:endParaRPr lang="en-US" altLang="ja-JP" sz="3900" dirty="0" smtClean="0"/>
          </a:p>
          <a:p>
            <a:pPr marL="0" indent="0">
              <a:buNone/>
            </a:pPr>
            <a:endParaRPr lang="en-US" altLang="ja-JP" sz="3900" dirty="0" smtClean="0"/>
          </a:p>
          <a:p>
            <a:pPr marL="0" indent="0" algn="ctr">
              <a:buNone/>
            </a:pPr>
            <a:r>
              <a:rPr lang="ja-JP" altLang="en-US" sz="3900" dirty="0" smtClean="0"/>
              <a:t>「</a:t>
            </a:r>
            <a:r>
              <a:rPr lang="ja-JP" altLang="en-US" sz="3900" dirty="0"/>
              <a:t>商品やブランドを選好する基準」と定義づける</a:t>
            </a:r>
            <a:endParaRPr lang="en-US" altLang="ja-JP" sz="3900" dirty="0"/>
          </a:p>
          <a:p>
            <a:pPr marL="0" indent="0" algn="ctr">
              <a:buNone/>
            </a:pPr>
            <a:r>
              <a:rPr lang="en-US" altLang="ja-JP" sz="3900" dirty="0" smtClean="0"/>
              <a:t>Ex</a:t>
            </a:r>
            <a:r>
              <a:rPr lang="en-US" altLang="ja-JP" sz="3900" dirty="0" smtClean="0"/>
              <a:t>.</a:t>
            </a:r>
            <a:r>
              <a:rPr lang="ja-JP" altLang="en-US" sz="3900" dirty="0" smtClean="0"/>
              <a:t> 好感度</a:t>
            </a:r>
            <a:r>
              <a:rPr lang="ja-JP" altLang="en-US" sz="3900" dirty="0" smtClean="0"/>
              <a:t>など</a:t>
            </a:r>
            <a:endParaRPr lang="ja-JP" altLang="en-US" sz="3900" dirty="0"/>
          </a:p>
          <a:p>
            <a:pPr marL="0" indent="0">
              <a:buNone/>
            </a:pPr>
            <a:endParaRPr lang="en-US" altLang="ja-JP" sz="3600" dirty="0" smtClean="0"/>
          </a:p>
          <a:p>
            <a:pPr marL="0" indent="0">
              <a:buNone/>
            </a:pPr>
            <a:r>
              <a:rPr lang="ja-JP" altLang="ja-JP" sz="3600" dirty="0"/>
              <a:t>　</a:t>
            </a:r>
            <a:endParaRPr lang="en-US" altLang="ja-JP" sz="3600" dirty="0"/>
          </a:p>
        </p:txBody>
      </p:sp>
      <p:sp>
        <p:nvSpPr>
          <p:cNvPr id="9" name="コンテンツ プレースホルダー 20">
            <a:extLst>
              <a:ext uri="{FF2B5EF4-FFF2-40B4-BE49-F238E27FC236}">
                <a16:creationId xmlns="" xmlns:a16="http://schemas.microsoft.com/office/drawing/2014/main" id="{EA6C9AC7-C626-414C-B0C0-0691B4C3EF28}"/>
              </a:ext>
            </a:extLst>
          </p:cNvPr>
          <p:cNvSpPr txBox="1">
            <a:spLocks/>
          </p:cNvSpPr>
          <p:nvPr/>
        </p:nvSpPr>
        <p:spPr>
          <a:xfrm>
            <a:off x="751024" y="3686420"/>
            <a:ext cx="7108119" cy="4880454"/>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Century Gothic" panose="020B0502020202020204" pitchFamily="34" charset="0"/>
              <a:buChar char="►"/>
            </a:pPr>
            <a:endParaRPr lang="en-US" altLang="ja-JP" dirty="0"/>
          </a:p>
        </p:txBody>
      </p:sp>
      <p:sp>
        <p:nvSpPr>
          <p:cNvPr id="14" name="テキスト ボックス 13">
            <a:extLst>
              <a:ext uri="{FF2B5EF4-FFF2-40B4-BE49-F238E27FC236}">
                <a16:creationId xmlns="" xmlns:a16="http://schemas.microsoft.com/office/drawing/2014/main" id="{1406BC0D-DC9B-43FD-981A-7EFF0DE105E5}"/>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仮説２</a:t>
            </a:r>
          </a:p>
        </p:txBody>
      </p:sp>
    </p:spTree>
    <p:extLst>
      <p:ext uri="{BB962C8B-B14F-4D97-AF65-F5344CB8AC3E}">
        <p14:creationId xmlns:p14="http://schemas.microsoft.com/office/powerpoint/2010/main" val="164503810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864347" y="5173157"/>
            <a:ext cx="5639573" cy="108945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xmlns="" id="{1A320ED3-0710-49EA-A63E-5045A0937ACF}"/>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仮説２</a:t>
            </a:r>
            <a:r>
              <a:rPr kumimoji="1" lang="ja-JP" altLang="en-US" sz="3200" dirty="0" smtClean="0">
                <a:solidFill>
                  <a:srgbClr val="CCDDEA"/>
                </a:solidFill>
                <a:latin typeface="+mj-ea"/>
                <a:ea typeface="+mj-ea"/>
              </a:rPr>
              <a:t>導出</a:t>
            </a:r>
            <a:r>
              <a:rPr kumimoji="1" lang="en-US" altLang="ja-JP" sz="3200" dirty="0" smtClean="0">
                <a:solidFill>
                  <a:srgbClr val="CCDDEA"/>
                </a:solidFill>
                <a:latin typeface="+mj-ea"/>
                <a:ea typeface="+mj-ea"/>
              </a:rPr>
              <a:t>④</a:t>
            </a:r>
            <a:endParaRPr lang="ja-JP" altLang="en-US" sz="3200" dirty="0">
              <a:solidFill>
                <a:srgbClr val="CCDDEA"/>
              </a:solidFill>
            </a:endParaRPr>
          </a:p>
        </p:txBody>
      </p:sp>
      <p:sp>
        <p:nvSpPr>
          <p:cNvPr id="5" name="スライド番号プレースホルダー 4">
            <a:extLst>
              <a:ext uri="{FF2B5EF4-FFF2-40B4-BE49-F238E27FC236}">
                <a16:creationId xmlns:a16="http://schemas.microsoft.com/office/drawing/2014/main" xmlns=""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37</a:t>
            </a:fld>
            <a:endParaRPr kumimoji="1" lang="ja-JP" altLang="en-US"/>
          </a:p>
        </p:txBody>
      </p:sp>
      <p:sp>
        <p:nvSpPr>
          <p:cNvPr id="12" name="正方形/長方形 11">
            <a:extLst>
              <a:ext uri="{FF2B5EF4-FFF2-40B4-BE49-F238E27FC236}">
                <a16:creationId xmlns:a16="http://schemas.microsoft.com/office/drawing/2014/main" xmlns=""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xmlns="" id="{5346CF17-6D83-4C46-9DE3-B43F1B60F1EA}"/>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仮説２</a:t>
            </a:r>
          </a:p>
        </p:txBody>
      </p:sp>
      <p:grpSp>
        <p:nvGrpSpPr>
          <p:cNvPr id="3" name="グループ化 2">
            <a:extLst>
              <a:ext uri="{FF2B5EF4-FFF2-40B4-BE49-F238E27FC236}">
                <a16:creationId xmlns:a16="http://schemas.microsoft.com/office/drawing/2014/main" xmlns="" id="{8374F1B4-6F9E-4D07-BD0C-76C28A71915A}"/>
              </a:ext>
            </a:extLst>
          </p:cNvPr>
          <p:cNvGrpSpPr/>
          <p:nvPr/>
        </p:nvGrpSpPr>
        <p:grpSpPr>
          <a:xfrm>
            <a:off x="6503920" y="4879621"/>
            <a:ext cx="2426243" cy="1515713"/>
            <a:chOff x="431749" y="5157216"/>
            <a:chExt cx="2426243" cy="1515713"/>
          </a:xfrm>
        </p:grpSpPr>
        <p:pic>
          <p:nvPicPr>
            <p:cNvPr id="11" name="グラフィックス 10" descr="1 人の親と子供">
              <a:extLst>
                <a:ext uri="{FF2B5EF4-FFF2-40B4-BE49-F238E27FC236}">
                  <a16:creationId xmlns:a16="http://schemas.microsoft.com/office/drawing/2014/main" xmlns="" id="{118758BB-4A8E-470E-8F29-EE4D23133D5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31749" y="5157216"/>
              <a:ext cx="1515713" cy="1515713"/>
            </a:xfrm>
            <a:prstGeom prst="rect">
              <a:avLst/>
            </a:prstGeom>
          </p:spPr>
        </p:pic>
        <p:sp>
          <p:nvSpPr>
            <p:cNvPr id="15" name="吹き出し: 円形 14">
              <a:extLst>
                <a:ext uri="{FF2B5EF4-FFF2-40B4-BE49-F238E27FC236}">
                  <a16:creationId xmlns:a16="http://schemas.microsoft.com/office/drawing/2014/main" xmlns="" id="{971CFF0D-5A7A-4F94-B5FB-CBC50F04D1E0}"/>
                </a:ext>
              </a:extLst>
            </p:cNvPr>
            <p:cNvSpPr/>
            <p:nvPr/>
          </p:nvSpPr>
          <p:spPr>
            <a:xfrm>
              <a:off x="1342279" y="5182566"/>
              <a:ext cx="1515713" cy="675978"/>
            </a:xfrm>
            <a:prstGeom prst="wedgeEllipseCallout">
              <a:avLst>
                <a:gd name="adj1" fmla="val -47297"/>
                <a:gd name="adj2" fmla="val 422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u="sng" dirty="0"/>
                <a:t>消費の価値観</a:t>
              </a:r>
              <a:endParaRPr kumimoji="1" lang="ja-JP" altLang="en-US" dirty="0"/>
            </a:p>
          </p:txBody>
        </p:sp>
        <p:sp>
          <p:nvSpPr>
            <p:cNvPr id="2" name="正方形/長方形 1">
              <a:extLst>
                <a:ext uri="{FF2B5EF4-FFF2-40B4-BE49-F238E27FC236}">
                  <a16:creationId xmlns:a16="http://schemas.microsoft.com/office/drawing/2014/main" xmlns="" id="{5FB18CEA-B1E6-4E91-9644-CD817C920577}"/>
                </a:ext>
              </a:extLst>
            </p:cNvPr>
            <p:cNvSpPr/>
            <p:nvPr/>
          </p:nvSpPr>
          <p:spPr>
            <a:xfrm>
              <a:off x="1410076" y="5351278"/>
              <a:ext cx="1415772" cy="338554"/>
            </a:xfrm>
            <a:prstGeom prst="rect">
              <a:avLst/>
            </a:prstGeom>
          </p:spPr>
          <p:txBody>
            <a:bodyPr wrap="none">
              <a:spAutoFit/>
            </a:bodyPr>
            <a:lstStyle/>
            <a:p>
              <a:r>
                <a:rPr lang="ja-JP" altLang="en-US" sz="1600" u="sng" dirty="0"/>
                <a:t>消費の価値観</a:t>
              </a:r>
              <a:endParaRPr lang="ja-JP" altLang="en-US" sz="1600" dirty="0"/>
            </a:p>
          </p:txBody>
        </p:sp>
      </p:grpSp>
      <p:sp>
        <p:nvSpPr>
          <p:cNvPr id="17" name="テキスト ボックス 16">
            <a:extLst>
              <a:ext uri="{FF2B5EF4-FFF2-40B4-BE49-F238E27FC236}">
                <a16:creationId xmlns:a16="http://schemas.microsoft.com/office/drawing/2014/main" xmlns="" id="{FC716EED-AA1A-49C7-B2AC-AC62E33F8C83}"/>
              </a:ext>
            </a:extLst>
          </p:cNvPr>
          <p:cNvSpPr txBox="1"/>
          <p:nvPr/>
        </p:nvSpPr>
        <p:spPr>
          <a:xfrm>
            <a:off x="864347" y="5379671"/>
            <a:ext cx="5733474" cy="707886"/>
          </a:xfrm>
          <a:prstGeom prst="rect">
            <a:avLst/>
          </a:prstGeom>
          <a:noFill/>
        </p:spPr>
        <p:txBody>
          <a:bodyPr wrap="square" rtlCol="0">
            <a:spAutoFit/>
          </a:bodyPr>
          <a:lstStyle/>
          <a:p>
            <a:pPr marL="285750" indent="-285750">
              <a:buFont typeface="Wingdings" panose="05000000000000000000" pitchFamily="2" charset="2"/>
              <a:buChar char="ü"/>
            </a:pPr>
            <a:r>
              <a:rPr lang="ja-JP" altLang="en-US" sz="2000" dirty="0"/>
              <a:t>親子のコミュニケーションによって、</a:t>
            </a:r>
            <a:endParaRPr lang="en-US" altLang="ja-JP" sz="2000" dirty="0"/>
          </a:p>
          <a:p>
            <a:r>
              <a:rPr lang="ja-JP" altLang="en-US" sz="2000" dirty="0"/>
              <a:t>　ブランドへの態度も共有されるのではないか</a:t>
            </a:r>
            <a:endParaRPr lang="en-US" altLang="ja-JP" sz="2000" dirty="0"/>
          </a:p>
        </p:txBody>
      </p:sp>
      <p:grpSp>
        <p:nvGrpSpPr>
          <p:cNvPr id="18" name="グループ化 17">
            <a:extLst>
              <a:ext uri="{FF2B5EF4-FFF2-40B4-BE49-F238E27FC236}">
                <a16:creationId xmlns:a16="http://schemas.microsoft.com/office/drawing/2014/main" xmlns="" id="{16F7988C-A56F-4DA4-BBD1-D1B1E97BBD97}"/>
              </a:ext>
            </a:extLst>
          </p:cNvPr>
          <p:cNvGrpSpPr/>
          <p:nvPr/>
        </p:nvGrpSpPr>
        <p:grpSpPr>
          <a:xfrm>
            <a:off x="6995925" y="1707654"/>
            <a:ext cx="1541006" cy="1897973"/>
            <a:chOff x="422501" y="2136287"/>
            <a:chExt cx="2974998" cy="3801351"/>
          </a:xfrm>
        </p:grpSpPr>
        <p:pic>
          <p:nvPicPr>
            <p:cNvPr id="19" name="図 18">
              <a:extLst>
                <a:ext uri="{FF2B5EF4-FFF2-40B4-BE49-F238E27FC236}">
                  <a16:creationId xmlns:a16="http://schemas.microsoft.com/office/drawing/2014/main" xmlns="" id="{983B5087-47A6-459F-BD61-EDBA9B239BC7}"/>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LineDrawing/>
                      </a14:imgEffect>
                    </a14:imgLayer>
                  </a14:imgProps>
                </a:ext>
              </a:extLst>
            </a:blip>
            <a:srcRect l="29155" r="27652"/>
            <a:stretch/>
          </p:blipFill>
          <p:spPr>
            <a:xfrm>
              <a:off x="2285597" y="2136287"/>
              <a:ext cx="650234" cy="1505434"/>
            </a:xfrm>
            <a:prstGeom prst="rect">
              <a:avLst/>
            </a:prstGeom>
            <a:effectLst>
              <a:glow rad="127000">
                <a:schemeClr val="accent1">
                  <a:alpha val="0"/>
                </a:schemeClr>
              </a:glow>
            </a:effectLst>
          </p:spPr>
        </p:pic>
        <p:pic>
          <p:nvPicPr>
            <p:cNvPr id="20" name="グラフィックス 19" descr="1 人の親と子供">
              <a:extLst>
                <a:ext uri="{FF2B5EF4-FFF2-40B4-BE49-F238E27FC236}">
                  <a16:creationId xmlns:a16="http://schemas.microsoft.com/office/drawing/2014/main" xmlns="" id="{775044AF-2A69-4156-9039-7324C1E645F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22501" y="3133766"/>
              <a:ext cx="2803872" cy="2803872"/>
            </a:xfrm>
            <a:prstGeom prst="rect">
              <a:avLst/>
            </a:prstGeom>
          </p:spPr>
        </p:pic>
        <p:sp>
          <p:nvSpPr>
            <p:cNvPr id="22" name="吹き出し: 円形 21">
              <a:extLst>
                <a:ext uri="{FF2B5EF4-FFF2-40B4-BE49-F238E27FC236}">
                  <a16:creationId xmlns:a16="http://schemas.microsoft.com/office/drawing/2014/main" xmlns="" id="{BA6EB7BE-66DF-446C-9589-732464DA126A}"/>
                </a:ext>
              </a:extLst>
            </p:cNvPr>
            <p:cNvSpPr/>
            <p:nvPr/>
          </p:nvSpPr>
          <p:spPr>
            <a:xfrm>
              <a:off x="2488008" y="4183282"/>
              <a:ext cx="650234" cy="379990"/>
            </a:xfrm>
            <a:prstGeom prst="wedgeEllipseCallout">
              <a:avLst>
                <a:gd name="adj1" fmla="val -51121"/>
                <a:gd name="adj2" fmla="val 699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吹き出し: 円形 22">
              <a:extLst>
                <a:ext uri="{FF2B5EF4-FFF2-40B4-BE49-F238E27FC236}">
                  <a16:creationId xmlns:a16="http://schemas.microsoft.com/office/drawing/2014/main" xmlns="" id="{2037BAF1-D0B4-4D3E-94AA-8BAFB81639DF}"/>
                </a:ext>
              </a:extLst>
            </p:cNvPr>
            <p:cNvSpPr/>
            <p:nvPr/>
          </p:nvSpPr>
          <p:spPr>
            <a:xfrm>
              <a:off x="1823930" y="2668400"/>
              <a:ext cx="1573569" cy="770205"/>
            </a:xfrm>
            <a:prstGeom prst="wedgeEllipseCallout">
              <a:avLst>
                <a:gd name="adj1" fmla="val -47115"/>
                <a:gd name="adj2" fmla="val 6856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テキスト ボックス 23">
            <a:extLst>
              <a:ext uri="{FF2B5EF4-FFF2-40B4-BE49-F238E27FC236}">
                <a16:creationId xmlns:a16="http://schemas.microsoft.com/office/drawing/2014/main" xmlns="" id="{5D0FE877-7564-4A66-ABF2-ED0C3E8F34DD}"/>
              </a:ext>
            </a:extLst>
          </p:cNvPr>
          <p:cNvSpPr txBox="1"/>
          <p:nvPr/>
        </p:nvSpPr>
        <p:spPr>
          <a:xfrm>
            <a:off x="564473" y="1973332"/>
            <a:ext cx="6650180" cy="830997"/>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sz="2400" dirty="0"/>
              <a:t>復刻商品は</a:t>
            </a:r>
            <a:r>
              <a:rPr kumimoji="1" lang="ja-JP" altLang="en-US" sz="2400" dirty="0" smtClean="0"/>
              <a:t>親子間コミュニケーショ</a:t>
            </a:r>
            <a:r>
              <a:rPr kumimoji="1" lang="ja-JP" altLang="en-US" sz="2400" dirty="0" smtClean="0"/>
              <a:t>ン</a:t>
            </a:r>
            <a:r>
              <a:rPr kumimoji="1" lang="ja-JP" altLang="en-US" sz="2400" dirty="0" smtClean="0"/>
              <a:t>のきっかけ</a:t>
            </a:r>
            <a:r>
              <a:rPr kumimoji="1" lang="ja-JP" altLang="en-US" sz="2400" dirty="0"/>
              <a:t>となる</a:t>
            </a:r>
          </a:p>
        </p:txBody>
      </p:sp>
      <p:sp>
        <p:nvSpPr>
          <p:cNvPr id="7" name="テキスト ボックス 6"/>
          <p:cNvSpPr txBox="1"/>
          <p:nvPr/>
        </p:nvSpPr>
        <p:spPr>
          <a:xfrm>
            <a:off x="564473" y="3273138"/>
            <a:ext cx="5408214" cy="461665"/>
          </a:xfrm>
          <a:prstGeom prst="rect">
            <a:avLst/>
          </a:prstGeom>
          <a:noFill/>
        </p:spPr>
        <p:txBody>
          <a:bodyPr wrap="square" rtlCol="0">
            <a:spAutoFit/>
          </a:bodyPr>
          <a:lstStyle/>
          <a:p>
            <a:pPr marL="285750" indent="-285750">
              <a:buFont typeface="Wingdings" charset="2"/>
              <a:buChar char="ü"/>
            </a:pPr>
            <a:r>
              <a:rPr kumimoji="1" lang="ja-JP" altLang="en-US" sz="2400" dirty="0" smtClean="0"/>
              <a:t>親子の価値観は共有される</a:t>
            </a:r>
            <a:endParaRPr kumimoji="1" lang="ja-JP" altLang="en-US" sz="2400" dirty="0"/>
          </a:p>
        </p:txBody>
      </p:sp>
      <p:sp>
        <p:nvSpPr>
          <p:cNvPr id="8" name="加算記号 7"/>
          <p:cNvSpPr/>
          <p:nvPr/>
        </p:nvSpPr>
        <p:spPr>
          <a:xfrm>
            <a:off x="3139874" y="2628365"/>
            <a:ext cx="582111" cy="582111"/>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237353" y="3926563"/>
            <a:ext cx="484632" cy="97840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9184101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xmlns="" id="{1A320ED3-0710-49EA-A63E-5045A0937ACF}"/>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smtClean="0">
                <a:solidFill>
                  <a:srgbClr val="CCDDEA"/>
                </a:solidFill>
                <a:latin typeface="+mj-ea"/>
                <a:ea typeface="+mj-ea"/>
              </a:rPr>
              <a:t>仮説</a:t>
            </a:r>
            <a:r>
              <a:rPr kumimoji="1" lang="ja-JP" altLang="en-US" sz="3200" dirty="0" smtClean="0">
                <a:solidFill>
                  <a:srgbClr val="CCDDEA"/>
                </a:solidFill>
                <a:latin typeface="+mj-ea"/>
                <a:ea typeface="+mj-ea"/>
              </a:rPr>
              <a:t>２</a:t>
            </a:r>
            <a:endParaRPr lang="ja-JP" altLang="en-US" sz="3200" dirty="0">
              <a:solidFill>
                <a:srgbClr val="CCDDEA"/>
              </a:solidFill>
            </a:endParaRPr>
          </a:p>
        </p:txBody>
      </p:sp>
      <p:sp>
        <p:nvSpPr>
          <p:cNvPr id="5" name="スライド番号プレースホルダー 4">
            <a:extLst>
              <a:ext uri="{FF2B5EF4-FFF2-40B4-BE49-F238E27FC236}">
                <a16:creationId xmlns:a16="http://schemas.microsoft.com/office/drawing/2014/main" xmlns=""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38</a:t>
            </a:fld>
            <a:endParaRPr kumimoji="1" lang="ja-JP" altLang="en-US"/>
          </a:p>
        </p:txBody>
      </p:sp>
      <p:sp>
        <p:nvSpPr>
          <p:cNvPr id="12" name="正方形/長方形 11">
            <a:extLst>
              <a:ext uri="{FF2B5EF4-FFF2-40B4-BE49-F238E27FC236}">
                <a16:creationId xmlns:a16="http://schemas.microsoft.com/office/drawing/2014/main" xmlns=""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xmlns="" id="{5346CF17-6D83-4C46-9DE3-B43F1B60F1EA}"/>
              </a:ext>
            </a:extLst>
          </p:cNvPr>
          <p:cNvSpPr txBox="1"/>
          <p:nvPr/>
        </p:nvSpPr>
        <p:spPr>
          <a:xfrm>
            <a:off x="312443" y="130155"/>
            <a:ext cx="877163" cy="369332"/>
          </a:xfrm>
          <a:prstGeom prst="rect">
            <a:avLst/>
          </a:prstGeom>
          <a:noFill/>
        </p:spPr>
        <p:txBody>
          <a:bodyPr wrap="none" rtlCol="0">
            <a:spAutoFit/>
          </a:bodyPr>
          <a:lstStyle/>
          <a:p>
            <a:r>
              <a:rPr kumimoji="1" lang="ja-JP" altLang="en-US" dirty="0"/>
              <a:t>仮説２</a:t>
            </a:r>
          </a:p>
        </p:txBody>
      </p:sp>
      <p:pic>
        <p:nvPicPr>
          <p:cNvPr id="6" name="図 5" descr="スライド38.jpg"/>
          <p:cNvPicPr>
            <a:picLocks noChangeAspect="1"/>
          </p:cNvPicPr>
          <p:nvPr/>
        </p:nvPicPr>
        <p:blipFill rotWithShape="1">
          <a:blip r:embed="rId3">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t="22894"/>
          <a:stretch/>
        </p:blipFill>
        <p:spPr>
          <a:xfrm>
            <a:off x="63042" y="1459118"/>
            <a:ext cx="9144000" cy="5287937"/>
          </a:xfrm>
          <a:prstGeom prst="rect">
            <a:avLst/>
          </a:prstGeom>
          <a:noFill/>
          <a:ln>
            <a:noFill/>
          </a:ln>
        </p:spPr>
      </p:pic>
      <p:sp>
        <p:nvSpPr>
          <p:cNvPr id="16" name="角丸四角形 15"/>
          <p:cNvSpPr/>
          <p:nvPr/>
        </p:nvSpPr>
        <p:spPr>
          <a:xfrm>
            <a:off x="811428" y="2675186"/>
            <a:ext cx="7970525" cy="25753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800" b="1" u="sng" dirty="0" smtClean="0"/>
              <a:t>親とコミュニケーションをとる子供は、</a:t>
            </a:r>
            <a:endParaRPr kumimoji="1" lang="en-US" altLang="ja-JP" sz="2800" b="1" u="sng" dirty="0" smtClean="0"/>
          </a:p>
          <a:p>
            <a:pPr algn="ctr"/>
            <a:r>
              <a:rPr kumimoji="1" lang="ja-JP" altLang="en-US" sz="2800" b="1" u="sng" dirty="0" smtClean="0"/>
              <a:t>取らない子供よりもブランド態度を共有する</a:t>
            </a:r>
            <a:endParaRPr kumimoji="1" lang="ja-JP" altLang="en-US" sz="2800" b="1" u="sng" dirty="0"/>
          </a:p>
        </p:txBody>
      </p:sp>
    </p:spTree>
    <p:extLst>
      <p:ext uri="{BB962C8B-B14F-4D97-AF65-F5344CB8AC3E}">
        <p14:creationId xmlns:p14="http://schemas.microsoft.com/office/powerpoint/2010/main" val="246651860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 xmlns:a16="http://schemas.microsoft.com/office/drawing/2014/main" id="{DF472E08-4693-4057-86A9-DEB46BC00F40}"/>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参考文献</a:t>
            </a:r>
            <a:endParaRPr lang="ja-JP" altLang="en-US" sz="3200" dirty="0">
              <a:solidFill>
                <a:srgbClr val="CCDDEA"/>
              </a:solidFill>
            </a:endParaRP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39</a:t>
            </a:fld>
            <a:endParaRPr kumimoji="1" lang="ja-JP" altLang="en-US"/>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コンテンツ プレースホルダー 20">
            <a:extLst>
              <a:ext uri="{FF2B5EF4-FFF2-40B4-BE49-F238E27FC236}">
                <a16:creationId xmlns="" xmlns:a16="http://schemas.microsoft.com/office/drawing/2014/main" id="{6EF6563A-BC29-403E-97B3-B09B3C0C2609}"/>
              </a:ext>
            </a:extLst>
          </p:cNvPr>
          <p:cNvSpPr txBox="1">
            <a:spLocks/>
          </p:cNvSpPr>
          <p:nvPr/>
        </p:nvSpPr>
        <p:spPr>
          <a:xfrm>
            <a:off x="625930" y="2198679"/>
            <a:ext cx="4103606" cy="35306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pPr>
              <a:buFont typeface="Century Gothic" panose="020B0502020202020204" pitchFamily="34" charset="0"/>
              <a:buChar char="►"/>
            </a:pPr>
            <a:endParaRPr lang="ja-JP" altLang="en-US" dirty="0"/>
          </a:p>
        </p:txBody>
      </p:sp>
      <p:sp>
        <p:nvSpPr>
          <p:cNvPr id="4" name="コンテンツ プレースホルダー 3">
            <a:extLst>
              <a:ext uri="{FF2B5EF4-FFF2-40B4-BE49-F238E27FC236}">
                <a16:creationId xmlns="" xmlns:a16="http://schemas.microsoft.com/office/drawing/2014/main" id="{E2A8700F-5A79-42DF-8317-1661B8A3696D}"/>
              </a:ext>
            </a:extLst>
          </p:cNvPr>
          <p:cNvSpPr>
            <a:spLocks noGrp="1"/>
          </p:cNvSpPr>
          <p:nvPr>
            <p:ph idx="1"/>
          </p:nvPr>
        </p:nvSpPr>
        <p:spPr>
          <a:xfrm>
            <a:off x="625929" y="1730407"/>
            <a:ext cx="8093641" cy="4504888"/>
          </a:xfrm>
        </p:spPr>
        <p:txBody>
          <a:bodyPr/>
          <a:lstStyle/>
          <a:p>
            <a:endParaRPr lang="ja-JP" altLang="en-US" dirty="0"/>
          </a:p>
          <a:p>
            <a:r>
              <a:rPr lang="ja-JP" altLang="ja-JP" dirty="0"/>
              <a:t>ソロモン消費者行動論《中》監</a:t>
            </a:r>
            <a:r>
              <a:rPr lang="ja-JP" altLang="ja-JP" dirty="0" smtClean="0"/>
              <a:t>訳</a:t>
            </a:r>
            <a:r>
              <a:rPr lang="en-US" altLang="ja-JP" dirty="0" smtClean="0"/>
              <a:t> </a:t>
            </a:r>
            <a:r>
              <a:rPr lang="ja-JP" altLang="ja-JP" dirty="0" smtClean="0"/>
              <a:t>松井</a:t>
            </a:r>
            <a:r>
              <a:rPr lang="ja-JP" altLang="ja-JP" dirty="0"/>
              <a:t>剛　</a:t>
            </a:r>
            <a:r>
              <a:rPr lang="en-US" altLang="ja-JP" dirty="0"/>
              <a:t>p.</a:t>
            </a:r>
            <a:r>
              <a:rPr lang="en-US" altLang="ja-JP" dirty="0" smtClean="0"/>
              <a:t>527</a:t>
            </a:r>
          </a:p>
          <a:p>
            <a:r>
              <a:rPr lang="ja-JP" altLang="ja-JP" dirty="0"/>
              <a:t>広告と消費者の心理—単純接触効果による安心感と</a:t>
            </a:r>
            <a:r>
              <a:rPr lang="ja-JP" altLang="ja-JP" dirty="0" smtClean="0"/>
              <a:t>ノスタルジア</a:t>
            </a:r>
            <a:r>
              <a:rPr lang="en-US" altLang="ja-JP" dirty="0" smtClean="0"/>
              <a:t>  </a:t>
            </a:r>
            <a:r>
              <a:rPr lang="ja-JP" altLang="ja-JP" dirty="0" smtClean="0"/>
              <a:t>楠見</a:t>
            </a:r>
            <a:r>
              <a:rPr lang="ja-JP" altLang="ja-JP" dirty="0"/>
              <a:t>、松田、杉森（２００９</a:t>
            </a:r>
            <a:r>
              <a:rPr lang="ja-JP" altLang="ja-JP" dirty="0" smtClean="0"/>
              <a:t>）</a:t>
            </a:r>
            <a:endParaRPr lang="en-US" altLang="ja-JP" dirty="0" smtClean="0"/>
          </a:p>
          <a:p>
            <a:pPr lvl="0"/>
            <a:r>
              <a:rPr lang="ja-JP" altLang="ja-JP" dirty="0"/>
              <a:t>コミュニケーションの有能感が意欲に及ぼす直接的・間接的影響の解析</a:t>
            </a:r>
          </a:p>
          <a:p>
            <a:pPr marL="0" indent="0">
              <a:buNone/>
            </a:pPr>
            <a:r>
              <a:rPr lang="ja-JP" altLang="ja-JP" dirty="0"/>
              <a:t>町田佳世子　</a:t>
            </a:r>
            <a:endParaRPr lang="en-US" altLang="ja-JP" dirty="0" smtClean="0"/>
          </a:p>
          <a:p>
            <a:pPr lvl="0"/>
            <a:r>
              <a:rPr lang="ja-JP" altLang="ja-JP" dirty="0"/>
              <a:t>匂い手がかりによる自伝的記憶の想起</a:t>
            </a:r>
            <a:r>
              <a:rPr lang="ja-JP" altLang="ja-JP" dirty="0" smtClean="0"/>
              <a:t>に言語</a:t>
            </a:r>
            <a:r>
              <a:rPr lang="ja-JP" altLang="ja-JP" dirty="0"/>
              <a:t>情報が及ぼす影響　山本晃</a:t>
            </a:r>
            <a:r>
              <a:rPr lang="ja-JP" altLang="ja-JP" dirty="0" smtClean="0"/>
              <a:t>輔</a:t>
            </a:r>
            <a:endParaRPr lang="en-US" altLang="ja-JP" dirty="0" smtClean="0"/>
          </a:p>
          <a:p>
            <a:pPr lvl="0"/>
            <a:r>
              <a:rPr lang="ja-JP" altLang="ja-JP" dirty="0"/>
              <a:t>親子のコミュニケーションが中学生の「心の健康度」に及ぼす影響　小西史子　黒川衣代（</a:t>
            </a:r>
            <a:r>
              <a:rPr lang="en-US" altLang="ja-JP" dirty="0" smtClean="0"/>
              <a:t>2000) </a:t>
            </a:r>
            <a:r>
              <a:rPr lang="ja-JP" altLang="en-US" dirty="0" smtClean="0"/>
              <a:t>より</a:t>
            </a:r>
            <a:r>
              <a:rPr lang="en-US" altLang="ja-JP" dirty="0" smtClean="0"/>
              <a:t>Olson </a:t>
            </a:r>
            <a:r>
              <a:rPr lang="en-US" altLang="ja-JP" dirty="0"/>
              <a:t>(1991)</a:t>
            </a:r>
            <a:r>
              <a:rPr lang="ja-JP" altLang="ja-JP" dirty="0"/>
              <a:t>が開発した</a:t>
            </a:r>
            <a:r>
              <a:rPr lang="en-US" altLang="ja-JP" dirty="0"/>
              <a:t>Parent-</a:t>
            </a:r>
            <a:r>
              <a:rPr lang="en-US" altLang="ja-JP" dirty="0" err="1"/>
              <a:t>AdlescentCommunicationScale</a:t>
            </a:r>
            <a:r>
              <a:rPr lang="ja-JP" altLang="ja-JP" dirty="0"/>
              <a:t>を用いた</a:t>
            </a:r>
          </a:p>
          <a:p>
            <a:pPr lvl="0"/>
            <a:endParaRPr lang="en-US" altLang="ja-JP" dirty="0" smtClean="0"/>
          </a:p>
          <a:p>
            <a:pPr marL="0" lvl="0" indent="0">
              <a:buNone/>
            </a:pPr>
            <a:endParaRPr lang="ja-JP" altLang="ja-JP" dirty="0"/>
          </a:p>
          <a:p>
            <a:endParaRPr lang="ja-JP" altLang="ja-JP" dirty="0"/>
          </a:p>
          <a:p>
            <a:endParaRPr lang="en-US" altLang="ja-JP" dirty="0" smtClean="0"/>
          </a:p>
          <a:p>
            <a:endParaRPr lang="ja-JP" altLang="ja-JP" dirty="0"/>
          </a:p>
          <a:p>
            <a:endParaRPr lang="ja-JP" altLang="ja-JP" dirty="0"/>
          </a:p>
          <a:p>
            <a:endParaRPr lang="ja-JP" altLang="en-US" dirty="0"/>
          </a:p>
        </p:txBody>
      </p:sp>
    </p:spTree>
    <p:extLst>
      <p:ext uri="{BB962C8B-B14F-4D97-AF65-F5344CB8AC3E}">
        <p14:creationId xmlns:p14="http://schemas.microsoft.com/office/powerpoint/2010/main" val="136757602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 xmlns:a16="http://schemas.microsoft.com/office/drawing/2014/main" id="{C74A712E-CF97-496D-A0FD-C6ADFFC01F7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8639" t="12239" r="66527" b="21558"/>
          <a:stretch/>
        </p:blipFill>
        <p:spPr>
          <a:xfrm>
            <a:off x="546440" y="1522913"/>
            <a:ext cx="2107774" cy="4994564"/>
          </a:xfrm>
        </p:spPr>
      </p:pic>
      <p:sp>
        <p:nvSpPr>
          <p:cNvPr id="7" name="テキスト ボックス 6">
            <a:extLst>
              <a:ext uri="{FF2B5EF4-FFF2-40B4-BE49-F238E27FC236}">
                <a16:creationId xmlns="" xmlns:a16="http://schemas.microsoft.com/office/drawing/2014/main" id="{E53F9DFA-F431-4FCE-B363-6D8C86A6ABDE}"/>
              </a:ext>
            </a:extLst>
          </p:cNvPr>
          <p:cNvSpPr txBox="1"/>
          <p:nvPr/>
        </p:nvSpPr>
        <p:spPr>
          <a:xfrm flipH="1">
            <a:off x="2717256" y="6273422"/>
            <a:ext cx="4386856" cy="338554"/>
          </a:xfrm>
          <a:prstGeom prst="rect">
            <a:avLst/>
          </a:prstGeom>
          <a:noFill/>
        </p:spPr>
        <p:txBody>
          <a:bodyPr wrap="square" rtlCol="0">
            <a:spAutoFit/>
          </a:bodyPr>
          <a:lstStyle/>
          <a:p>
            <a:r>
              <a:rPr lang="en-US" altLang="ja-JP" sz="1600" dirty="0"/>
              <a:t>2016/12/07 </a:t>
            </a:r>
            <a:r>
              <a:rPr lang="ja-JP" altLang="en-US" sz="1600" dirty="0"/>
              <a:t>日経流通新聞  </a:t>
            </a:r>
            <a:endParaRPr kumimoji="1" lang="ja-JP" altLang="en-US" sz="1600" dirty="0"/>
          </a:p>
        </p:txBody>
      </p:sp>
      <p:sp>
        <p:nvSpPr>
          <p:cNvPr id="11" name="テキスト ボックス 10">
            <a:extLst>
              <a:ext uri="{FF2B5EF4-FFF2-40B4-BE49-F238E27FC236}">
                <a16:creationId xmlns="" xmlns:a16="http://schemas.microsoft.com/office/drawing/2014/main" id="{2099E368-7D45-4813-8003-956EFEBC41D3}"/>
              </a:ext>
            </a:extLst>
          </p:cNvPr>
          <p:cNvSpPr txBox="1"/>
          <p:nvPr/>
        </p:nvSpPr>
        <p:spPr>
          <a:xfrm>
            <a:off x="5574106" y="4354375"/>
            <a:ext cx="4521687" cy="338554"/>
          </a:xfrm>
          <a:prstGeom prst="rect">
            <a:avLst/>
          </a:prstGeom>
          <a:noFill/>
        </p:spPr>
        <p:txBody>
          <a:bodyPr wrap="square" rtlCol="0">
            <a:spAutoFit/>
          </a:bodyPr>
          <a:lstStyle/>
          <a:p>
            <a:r>
              <a:rPr kumimoji="1" lang="en-US" altLang="zh-TW" sz="1600" dirty="0">
                <a:latin typeface="メイリオ" panose="020B0604030504040204" pitchFamily="50" charset="-128"/>
                <a:ea typeface="メイリオ" panose="020B0604030504040204" pitchFamily="50" charset="-128"/>
              </a:rPr>
              <a:t>2017/11/30 </a:t>
            </a:r>
            <a:r>
              <a:rPr kumimoji="1" lang="zh-TW" altLang="en-US" sz="1600" dirty="0">
                <a:latin typeface="メイリオ" panose="020B0604030504040204" pitchFamily="50" charset="-128"/>
                <a:ea typeface="メイリオ" panose="020B0604030504040204" pitchFamily="50" charset="-128"/>
              </a:rPr>
              <a:t>日本経済新聞　朝刊</a:t>
            </a:r>
            <a:r>
              <a:rPr kumimoji="1" lang="ja-JP" altLang="en-US" sz="1600" dirty="0">
                <a:latin typeface="メイリオ" panose="020B0604030504040204" pitchFamily="50" charset="-128"/>
              </a:rPr>
              <a:t> </a:t>
            </a:r>
            <a:endParaRPr kumimoji="1" lang="ja-JP" altLang="en-US" sz="1600"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 xmlns:a16="http://schemas.microsoft.com/office/drawing/2014/main" id="{3FF3478B-F565-4705-ADBA-6E77ECB312F5}"/>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sp>
        <p:nvSpPr>
          <p:cNvPr id="3" name="テキスト ボックス 2">
            <a:extLst>
              <a:ext uri="{FF2B5EF4-FFF2-40B4-BE49-F238E27FC236}">
                <a16:creationId xmlns="" xmlns:a16="http://schemas.microsoft.com/office/drawing/2014/main" id="{7BC1D45F-9E8F-4DBC-BE3E-DCB5A0689FC9}"/>
              </a:ext>
            </a:extLst>
          </p:cNvPr>
          <p:cNvSpPr txBox="1"/>
          <p:nvPr/>
        </p:nvSpPr>
        <p:spPr>
          <a:xfrm>
            <a:off x="4141695" y="1435163"/>
            <a:ext cx="4365298" cy="646331"/>
          </a:xfrm>
          <a:prstGeom prst="rect">
            <a:avLst/>
          </a:prstGeom>
          <a:noFill/>
        </p:spPr>
        <p:txBody>
          <a:bodyPr wrap="none" rtlCol="0">
            <a:spAutoFit/>
          </a:bodyPr>
          <a:lstStyle/>
          <a:p>
            <a:r>
              <a:rPr kumimoji="1" lang="en-US" altLang="ja-JP" dirty="0"/>
              <a:t>2017</a:t>
            </a:r>
            <a:r>
              <a:rPr kumimoji="1" lang="ja-JP" altLang="en-US" dirty="0"/>
              <a:t>年</a:t>
            </a:r>
            <a:r>
              <a:rPr kumimoji="1" lang="en-US" altLang="ja-JP" dirty="0"/>
              <a:t>11</a:t>
            </a:r>
            <a:r>
              <a:rPr kumimoji="1" lang="ja-JP" altLang="en-US" dirty="0"/>
              <a:t>月</a:t>
            </a:r>
            <a:endParaRPr kumimoji="1" lang="en-US" altLang="ja-JP" dirty="0"/>
          </a:p>
          <a:p>
            <a:r>
              <a:rPr kumimoji="1" lang="ja-JP" altLang="en-US" dirty="0"/>
              <a:t>「バンダイ祝</a:t>
            </a:r>
            <a:r>
              <a:rPr kumimoji="1" lang="en-US" altLang="ja-JP" dirty="0"/>
              <a:t>20</a:t>
            </a:r>
            <a:r>
              <a:rPr kumimoji="1" lang="ja-JP" altLang="en-US" dirty="0"/>
              <a:t>しゅーねんたまごっち」</a:t>
            </a:r>
          </a:p>
        </p:txBody>
      </p:sp>
      <p:sp>
        <p:nvSpPr>
          <p:cNvPr id="4" name="テキスト ボックス 3">
            <a:extLst>
              <a:ext uri="{FF2B5EF4-FFF2-40B4-BE49-F238E27FC236}">
                <a16:creationId xmlns="" xmlns:a16="http://schemas.microsoft.com/office/drawing/2014/main" id="{54DC24F2-EE42-4073-B05E-F2FADF8F9640}"/>
              </a:ext>
            </a:extLst>
          </p:cNvPr>
          <p:cNvSpPr txBox="1"/>
          <p:nvPr/>
        </p:nvSpPr>
        <p:spPr>
          <a:xfrm>
            <a:off x="2842636" y="5174870"/>
            <a:ext cx="3647152" cy="923330"/>
          </a:xfrm>
          <a:prstGeom prst="rect">
            <a:avLst/>
          </a:prstGeom>
          <a:noFill/>
        </p:spPr>
        <p:txBody>
          <a:bodyPr wrap="none" rtlCol="0">
            <a:spAutoFit/>
          </a:bodyPr>
          <a:lstStyle/>
          <a:p>
            <a:r>
              <a:rPr kumimoji="1" lang="en-US" altLang="ja-JP" dirty="0"/>
              <a:t>2016</a:t>
            </a:r>
            <a:r>
              <a:rPr kumimoji="1" lang="ja-JP" altLang="en-US" dirty="0"/>
              <a:t>年</a:t>
            </a:r>
            <a:r>
              <a:rPr kumimoji="1" lang="en-US" altLang="ja-JP" dirty="0"/>
              <a:t>11</a:t>
            </a:r>
            <a:r>
              <a:rPr kumimoji="1" lang="ja-JP" altLang="en-US" dirty="0"/>
              <a:t>月</a:t>
            </a:r>
            <a:endParaRPr kumimoji="1" lang="en-US" altLang="ja-JP" dirty="0"/>
          </a:p>
          <a:p>
            <a:r>
              <a:rPr kumimoji="1" lang="ja-JP" altLang="en-US" dirty="0"/>
              <a:t>「ニンテンドークラシック</a:t>
            </a:r>
            <a:endParaRPr kumimoji="1" lang="en-US" altLang="ja-JP" dirty="0"/>
          </a:p>
          <a:p>
            <a:r>
              <a:rPr kumimoji="1" lang="ja-JP" altLang="en-US" dirty="0"/>
              <a:t>　ミニファミリーコンピュータ」</a:t>
            </a:r>
          </a:p>
        </p:txBody>
      </p:sp>
      <p:sp>
        <p:nvSpPr>
          <p:cNvPr id="8" name="スライド番号プレースホルダー 7">
            <a:extLst>
              <a:ext uri="{FF2B5EF4-FFF2-40B4-BE49-F238E27FC236}">
                <a16:creationId xmlns="" xmlns:a16="http://schemas.microsoft.com/office/drawing/2014/main" id="{89C0E0C7-B252-4AA1-B739-C333261E1348}"/>
              </a:ext>
            </a:extLst>
          </p:cNvPr>
          <p:cNvSpPr>
            <a:spLocks noGrp="1"/>
          </p:cNvSpPr>
          <p:nvPr>
            <p:ph type="sldNum" sz="quarter" idx="12"/>
          </p:nvPr>
        </p:nvSpPr>
        <p:spPr/>
        <p:txBody>
          <a:bodyPr/>
          <a:lstStyle/>
          <a:p>
            <a:fld id="{EB45EBAB-DB7F-2A48-A994-BDA5332DDFB5}" type="slidenum">
              <a:rPr kumimoji="1" lang="ja-JP" altLang="en-US" smtClean="0"/>
              <a:t>4</a:t>
            </a:fld>
            <a:endParaRPr kumimoji="1" lang="ja-JP" altLang="en-US"/>
          </a:p>
        </p:txBody>
      </p:sp>
      <p:pic>
        <p:nvPicPr>
          <p:cNvPr id="10" name="図 9">
            <a:extLst>
              <a:ext uri="{FF2B5EF4-FFF2-40B4-BE49-F238E27FC236}">
                <a16:creationId xmlns="" xmlns:a16="http://schemas.microsoft.com/office/drawing/2014/main" id="{3E6C50D3-AE6F-4D59-9384-A7728D837823}"/>
              </a:ext>
            </a:extLst>
          </p:cNvPr>
          <p:cNvPicPr>
            <a:picLocks noChangeAspect="1"/>
          </p:cNvPicPr>
          <p:nvPr/>
        </p:nvPicPr>
        <p:blipFill rotWithShape="1">
          <a:blip r:embed="rId4"/>
          <a:srcRect r="48116"/>
          <a:stretch/>
        </p:blipFill>
        <p:spPr>
          <a:xfrm>
            <a:off x="4036603" y="2447436"/>
            <a:ext cx="2297766" cy="1818275"/>
          </a:xfrm>
          <a:prstGeom prst="rect">
            <a:avLst/>
          </a:prstGeom>
        </p:spPr>
      </p:pic>
      <p:pic>
        <p:nvPicPr>
          <p:cNvPr id="14" name="図 13">
            <a:extLst>
              <a:ext uri="{FF2B5EF4-FFF2-40B4-BE49-F238E27FC236}">
                <a16:creationId xmlns="" xmlns:a16="http://schemas.microsoft.com/office/drawing/2014/main" id="{31E5AAEC-19DE-47EA-A3AA-FD4914E741BB}"/>
              </a:ext>
            </a:extLst>
          </p:cNvPr>
          <p:cNvPicPr>
            <a:picLocks noChangeAspect="1"/>
          </p:cNvPicPr>
          <p:nvPr/>
        </p:nvPicPr>
        <p:blipFill rotWithShape="1">
          <a:blip r:embed="rId5"/>
          <a:srcRect l="56844" t="54302" r="27456" b="18540"/>
          <a:stretch/>
        </p:blipFill>
        <p:spPr>
          <a:xfrm rot="16200000">
            <a:off x="6621218" y="2363789"/>
            <a:ext cx="1715771" cy="1978628"/>
          </a:xfrm>
          <a:prstGeom prst="rect">
            <a:avLst/>
          </a:prstGeom>
        </p:spPr>
      </p:pic>
      <p:sp>
        <p:nvSpPr>
          <p:cNvPr id="13" name="正方形/長方形 12">
            <a:extLst>
              <a:ext uri="{FF2B5EF4-FFF2-40B4-BE49-F238E27FC236}">
                <a16:creationId xmlns="" xmlns:a16="http://schemas.microsoft.com/office/drawing/2014/main" id="{53181BD1-29F9-4D6B-B1EE-5E29E640E43E}"/>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n-ea"/>
              </a:rPr>
              <a:t>　</a:t>
            </a:r>
            <a:r>
              <a:rPr kumimoji="1" lang="ja-JP" altLang="en-US" sz="3200" dirty="0" smtClean="0">
                <a:solidFill>
                  <a:srgbClr val="CCDDEA"/>
                </a:solidFill>
                <a:latin typeface="+mn-ea"/>
              </a:rPr>
              <a:t>復刻商品について</a:t>
            </a:r>
            <a:endParaRPr kumimoji="1" lang="ja-JP" altLang="en-US" sz="3200" dirty="0">
              <a:solidFill>
                <a:srgbClr val="CCDDEA"/>
              </a:solidFill>
              <a:latin typeface="+mn-ea"/>
            </a:endParaRPr>
          </a:p>
        </p:txBody>
      </p:sp>
      <p:sp>
        <p:nvSpPr>
          <p:cNvPr id="15" name="タイトル 1">
            <a:extLst>
              <a:ext uri="{FF2B5EF4-FFF2-40B4-BE49-F238E27FC236}">
                <a16:creationId xmlns="" xmlns:a16="http://schemas.microsoft.com/office/drawing/2014/main" id="{3DAB625F-CDF2-4982-AC11-A03B7F0B9A3B}"/>
              </a:ext>
            </a:extLst>
          </p:cNvPr>
          <p:cNvSpPr>
            <a:spLocks noGrp="1"/>
          </p:cNvSpPr>
          <p:nvPr/>
        </p:nvSpPr>
        <p:spPr bwMode="gray">
          <a:xfrm>
            <a:off x="484360" y="617139"/>
            <a:ext cx="6346078" cy="711359"/>
          </a:xfrm>
          <a:prstGeom prst="rect">
            <a:avLst/>
          </a:prstGeom>
        </p:spPr>
        <p:txBody>
          <a:bodyPr vert="horz" lIns="91440" tIns="45720" rIns="91440" bIns="45720" rtlCol="0" anchor="ctr">
            <a:noAutofit/>
          </a:bodyPr>
          <a:lstStyle>
            <a:lvl1pPr algn="l" defTabSz="457200" rtl="0" eaLnBrk="1" latinLnBrk="0" hangingPunct="1">
              <a:spcBef>
                <a:spcPct val="0"/>
              </a:spcBef>
              <a:buNone/>
              <a:defRPr kumimoji="1" sz="32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endParaRPr kumimoji="1" lang="ja-JP" altLang="en-US" dirty="0"/>
          </a:p>
        </p:txBody>
      </p:sp>
      <p:sp>
        <p:nvSpPr>
          <p:cNvPr id="16" name="スライド番号プレースホルダー 4">
            <a:extLst>
              <a:ext uri="{FF2B5EF4-FFF2-40B4-BE49-F238E27FC236}">
                <a16:creationId xmlns="" xmlns:a16="http://schemas.microsoft.com/office/drawing/2014/main" id="{24E7AA1E-E522-4755-AF92-1C72A0F5965A}"/>
              </a:ext>
            </a:extLst>
          </p:cNvPr>
          <p:cNvSpPr>
            <a:spLocks noGrp="1"/>
          </p:cNvSpPr>
          <p:nvPr/>
        </p:nvSpPr>
        <p:spPr>
          <a:xfrm>
            <a:off x="7766428" y="286125"/>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4</a:t>
            </a:fld>
            <a:endParaRPr kumimoji="1" lang="ja-JP" altLang="en-US"/>
          </a:p>
        </p:txBody>
      </p:sp>
      <p:sp>
        <p:nvSpPr>
          <p:cNvPr id="17" name="正方形/長方形 16">
            <a:extLst>
              <a:ext uri="{FF2B5EF4-FFF2-40B4-BE49-F238E27FC236}">
                <a16:creationId xmlns="" xmlns:a16="http://schemas.microsoft.com/office/drawing/2014/main" id="{E200E3F9-12F9-4951-AA23-06FCBA22E4B8}"/>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Tree>
    <p:extLst>
      <p:ext uri="{BB962C8B-B14F-4D97-AF65-F5344CB8AC3E}">
        <p14:creationId xmlns:p14="http://schemas.microsoft.com/office/powerpoint/2010/main" val="9693904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雲形吹き出し 4"/>
          <p:cNvSpPr/>
          <p:nvPr/>
        </p:nvSpPr>
        <p:spPr>
          <a:xfrm>
            <a:off x="117589" y="2187503"/>
            <a:ext cx="8241426" cy="1816018"/>
          </a:xfrm>
          <a:prstGeom prst="cloudCallout">
            <a:avLst>
              <a:gd name="adj1" fmla="val 7691"/>
              <a:gd name="adj2" fmla="val 8764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fld id="{EB45EBAB-DB7F-2A48-A994-BDA5332DDFB5}" type="slidenum">
              <a:rPr kumimoji="1" lang="ja-JP" altLang="en-US" smtClean="0"/>
              <a:t>40</a:t>
            </a:fld>
            <a:endParaRPr kumimoji="1" lang="ja-JP" altLang="en-US"/>
          </a:p>
        </p:txBody>
      </p:sp>
      <p:sp>
        <p:nvSpPr>
          <p:cNvPr id="3" name="テキスト ボックス 2"/>
          <p:cNvSpPr txBox="1"/>
          <p:nvPr/>
        </p:nvSpPr>
        <p:spPr>
          <a:xfrm>
            <a:off x="626942" y="2716738"/>
            <a:ext cx="7879080" cy="707886"/>
          </a:xfrm>
          <a:prstGeom prst="rect">
            <a:avLst/>
          </a:prstGeom>
          <a:noFill/>
        </p:spPr>
        <p:txBody>
          <a:bodyPr wrap="none" rtlCol="0">
            <a:spAutoFit/>
          </a:bodyPr>
          <a:lstStyle/>
          <a:p>
            <a:r>
              <a:rPr kumimoji="1" lang="ja-JP" altLang="en-US" sz="4000" dirty="0" smtClean="0"/>
              <a:t>ご静聴ありがとうございました！</a:t>
            </a:r>
            <a:endParaRPr kumimoji="1" lang="ja-JP" altLang="en-US" sz="4000" dirty="0"/>
          </a:p>
        </p:txBody>
      </p:sp>
      <p:pic>
        <p:nvPicPr>
          <p:cNvPr id="4" name="図 3"/>
          <p:cNvPicPr>
            <a:picLocks noChangeAspect="1"/>
          </p:cNvPicPr>
          <p:nvPr/>
        </p:nvPicPr>
        <p:blipFill>
          <a:blip r:embed="rId2"/>
          <a:stretch>
            <a:fillRect/>
          </a:stretch>
        </p:blipFill>
        <p:spPr>
          <a:xfrm>
            <a:off x="4991100" y="4568038"/>
            <a:ext cx="4152900" cy="1955800"/>
          </a:xfrm>
          <a:prstGeom prst="rect">
            <a:avLst/>
          </a:prstGeom>
        </p:spPr>
      </p:pic>
    </p:spTree>
    <p:extLst>
      <p:ext uri="{BB962C8B-B14F-4D97-AF65-F5344CB8AC3E}">
        <p14:creationId xmlns:p14="http://schemas.microsoft.com/office/powerpoint/2010/main" val="221736800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 xmlns:a16="http://schemas.microsoft.com/office/drawing/2014/main" id="{9375B18B-4F45-4709-BA82-6AE2ECE31160}"/>
              </a:ext>
            </a:extLst>
          </p:cNvPr>
          <p:cNvSpPr/>
          <p:nvPr/>
        </p:nvSpPr>
        <p:spPr>
          <a:xfrm>
            <a:off x="1572412" y="6029578"/>
            <a:ext cx="5784991" cy="52936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 xmlns:a16="http://schemas.microsoft.com/office/drawing/2014/main" id="{53181BD1-29F9-4D6B-B1EE-5E29E640E43E}"/>
              </a:ext>
            </a:extLst>
          </p:cNvPr>
          <p:cNvSpPr/>
          <p:nvPr/>
        </p:nvSpPr>
        <p:spPr>
          <a:xfrm>
            <a:off x="0" y="521282"/>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dirty="0">
                <a:latin typeface="+mj-ea"/>
                <a:ea typeface="+mj-ea"/>
              </a:rPr>
              <a:t>　</a:t>
            </a:r>
            <a:r>
              <a:rPr kumimoji="1" lang="ja-JP" altLang="en-US" sz="3200" dirty="0">
                <a:solidFill>
                  <a:srgbClr val="CCDDEA"/>
                </a:solidFill>
                <a:latin typeface="+mj-ea"/>
                <a:ea typeface="+mj-ea"/>
              </a:rPr>
              <a:t>今までの復刻商品</a:t>
            </a:r>
          </a:p>
        </p:txBody>
      </p:sp>
      <p:pic>
        <p:nvPicPr>
          <p:cNvPr id="10" name="図 9">
            <a:extLst>
              <a:ext uri="{FF2B5EF4-FFF2-40B4-BE49-F238E27FC236}">
                <a16:creationId xmlns="" xmlns:a16="http://schemas.microsoft.com/office/drawing/2014/main" id="{018D43A7-D95B-4C88-9C49-3FE8E148099D}"/>
              </a:ext>
            </a:extLst>
          </p:cNvPr>
          <p:cNvPicPr>
            <a:picLocks noChangeAspect="1"/>
          </p:cNvPicPr>
          <p:nvPr/>
        </p:nvPicPr>
        <p:blipFill rotWithShape="1">
          <a:blip r:embed="rId3">
            <a:extLst>
              <a:ext uri="{28A0092B-C50C-407E-A947-70E740481C1C}">
                <a14:useLocalDpi xmlns:a14="http://schemas.microsoft.com/office/drawing/2010/main" val="0"/>
              </a:ext>
            </a:extLst>
          </a:blip>
          <a:srcRect l="63641" t="37236" r="20281" b="29263"/>
          <a:stretch/>
        </p:blipFill>
        <p:spPr>
          <a:xfrm>
            <a:off x="736327" y="1739126"/>
            <a:ext cx="1273499" cy="1769133"/>
          </a:xfrm>
          <a:prstGeom prst="rect">
            <a:avLst/>
          </a:prstGeom>
        </p:spPr>
      </p:pic>
      <p:pic>
        <p:nvPicPr>
          <p:cNvPr id="8" name="図 7">
            <a:extLst>
              <a:ext uri="{FF2B5EF4-FFF2-40B4-BE49-F238E27FC236}">
                <a16:creationId xmlns="" xmlns:a16="http://schemas.microsoft.com/office/drawing/2014/main" id="{255B25A3-9764-4634-BA41-50DB5255B804}"/>
              </a:ext>
            </a:extLst>
          </p:cNvPr>
          <p:cNvPicPr>
            <a:picLocks noChangeAspect="1"/>
          </p:cNvPicPr>
          <p:nvPr/>
        </p:nvPicPr>
        <p:blipFill rotWithShape="1">
          <a:blip r:embed="rId3">
            <a:extLst>
              <a:ext uri="{28A0092B-C50C-407E-A947-70E740481C1C}">
                <a14:useLocalDpi xmlns:a14="http://schemas.microsoft.com/office/drawing/2010/main" val="0"/>
              </a:ext>
            </a:extLst>
          </a:blip>
          <a:srcRect l="15742" t="22852" r="63515" b="20755"/>
          <a:stretch/>
        </p:blipFill>
        <p:spPr>
          <a:xfrm>
            <a:off x="2009826" y="1743731"/>
            <a:ext cx="1189428" cy="2155847"/>
          </a:xfrm>
          <a:prstGeom prst="rect">
            <a:avLst/>
          </a:prstGeom>
        </p:spPr>
      </p:pic>
      <p:sp>
        <p:nvSpPr>
          <p:cNvPr id="3" name="コンテンツ プレースホルダー 2">
            <a:extLst>
              <a:ext uri="{FF2B5EF4-FFF2-40B4-BE49-F238E27FC236}">
                <a16:creationId xmlns="" xmlns:a16="http://schemas.microsoft.com/office/drawing/2014/main" id="{21EEB731-169F-4B17-BCFE-65A250D68E76}"/>
              </a:ext>
            </a:extLst>
          </p:cNvPr>
          <p:cNvSpPr>
            <a:spLocks noGrp="1"/>
          </p:cNvSpPr>
          <p:nvPr>
            <p:ph idx="1"/>
          </p:nvPr>
        </p:nvSpPr>
        <p:spPr>
          <a:xfrm>
            <a:off x="1572412" y="6141833"/>
            <a:ext cx="6343201" cy="529361"/>
          </a:xfrm>
        </p:spPr>
        <p:txBody>
          <a:bodyPr/>
          <a:lstStyle/>
          <a:p>
            <a:pPr marL="0" indent="0">
              <a:buNone/>
            </a:pPr>
            <a:r>
              <a:rPr lang="ja-JP" altLang="en-US" dirty="0"/>
              <a:t>「復刻商品」という商品のジャンルが定番化している</a:t>
            </a:r>
            <a:endParaRPr kumimoji="1" lang="en-US" altLang="ja-JP" dirty="0"/>
          </a:p>
        </p:txBody>
      </p:sp>
      <p:sp>
        <p:nvSpPr>
          <p:cNvPr id="9" name="テキスト ボックス 8">
            <a:extLst>
              <a:ext uri="{FF2B5EF4-FFF2-40B4-BE49-F238E27FC236}">
                <a16:creationId xmlns="" xmlns:a16="http://schemas.microsoft.com/office/drawing/2014/main" id="{BDC4FD5C-8D09-45DE-A92B-8F02B864A5A8}"/>
              </a:ext>
            </a:extLst>
          </p:cNvPr>
          <p:cNvSpPr txBox="1"/>
          <p:nvPr/>
        </p:nvSpPr>
        <p:spPr>
          <a:xfrm>
            <a:off x="142528" y="3598947"/>
            <a:ext cx="4769277" cy="438582"/>
          </a:xfrm>
          <a:prstGeom prst="rect">
            <a:avLst/>
          </a:prstGeom>
          <a:noFill/>
        </p:spPr>
        <p:txBody>
          <a:bodyPr wrap="square" rtlCol="0">
            <a:spAutoFit/>
          </a:bodyPr>
          <a:lstStyle/>
          <a:p>
            <a:r>
              <a:rPr lang="ja-JP" altLang="en-US" sz="1050" dirty="0"/>
              <a:t>サントリー食品</a:t>
            </a:r>
            <a:r>
              <a:rPr lang="en-US" altLang="ja-JP" sz="1050" dirty="0"/>
              <a:t>-</a:t>
            </a:r>
            <a:r>
              <a:rPr lang="ja-JP" altLang="en-US" sz="1050" dirty="0"/>
              <a:t>商品情報</a:t>
            </a:r>
            <a:endParaRPr lang="en-US" altLang="ja-JP" sz="1050" dirty="0"/>
          </a:p>
          <a:p>
            <a:r>
              <a:rPr lang="en-US" altLang="ja-JP" sz="1200" dirty="0"/>
              <a:t>http://www.suntory.co.jp/softdrink/hachimitsu/</a:t>
            </a:r>
            <a:endParaRPr lang="ja-JP" altLang="en-US" sz="1200" dirty="0"/>
          </a:p>
        </p:txBody>
      </p:sp>
      <p:sp>
        <p:nvSpPr>
          <p:cNvPr id="4" name="テキスト ボックス 3">
            <a:extLst>
              <a:ext uri="{FF2B5EF4-FFF2-40B4-BE49-F238E27FC236}">
                <a16:creationId xmlns="" xmlns:a16="http://schemas.microsoft.com/office/drawing/2014/main" id="{0AD2CF49-597B-43F0-88E8-80955EA670D8}"/>
              </a:ext>
            </a:extLst>
          </p:cNvPr>
          <p:cNvSpPr txBox="1"/>
          <p:nvPr/>
        </p:nvSpPr>
        <p:spPr>
          <a:xfrm>
            <a:off x="3657399" y="2800657"/>
            <a:ext cx="4429249" cy="646331"/>
          </a:xfrm>
          <a:prstGeom prst="rect">
            <a:avLst/>
          </a:prstGeom>
          <a:noFill/>
        </p:spPr>
        <p:txBody>
          <a:bodyPr wrap="square" rtlCol="0">
            <a:spAutoFit/>
          </a:bodyPr>
          <a:lstStyle/>
          <a:p>
            <a:r>
              <a:rPr kumimoji="1" lang="en-US" altLang="ja-JP" dirty="0"/>
              <a:t>1986</a:t>
            </a:r>
            <a:r>
              <a:rPr kumimoji="1" lang="ja-JP" altLang="en-US" dirty="0"/>
              <a:t>年～</a:t>
            </a:r>
            <a:r>
              <a:rPr kumimoji="1" lang="en-US" altLang="ja-JP" dirty="0"/>
              <a:t>1999</a:t>
            </a:r>
            <a:r>
              <a:rPr kumimoji="1" lang="ja-JP" altLang="en-US" dirty="0"/>
              <a:t>年に販売。</a:t>
            </a:r>
            <a:r>
              <a:rPr kumimoji="1" lang="en-US" altLang="ja-JP" dirty="0"/>
              <a:t>12</a:t>
            </a:r>
            <a:r>
              <a:rPr kumimoji="1" lang="ja-JP" altLang="en-US" dirty="0"/>
              <a:t>年ぶりに復刻。</a:t>
            </a:r>
            <a:endParaRPr kumimoji="1" lang="en-US" altLang="ja-JP" dirty="0"/>
          </a:p>
          <a:p>
            <a:endParaRPr kumimoji="1" lang="ja-JP" altLang="en-US" dirty="0"/>
          </a:p>
        </p:txBody>
      </p:sp>
      <p:sp>
        <p:nvSpPr>
          <p:cNvPr id="11" name="テキスト ボックス 10">
            <a:extLst>
              <a:ext uri="{FF2B5EF4-FFF2-40B4-BE49-F238E27FC236}">
                <a16:creationId xmlns="" xmlns:a16="http://schemas.microsoft.com/office/drawing/2014/main" id="{0B31D41C-92B3-4E3B-93C2-BF01EEDE762F}"/>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sp>
        <p:nvSpPr>
          <p:cNvPr id="5" name="スライド番号プレースホルダー 4">
            <a:extLst>
              <a:ext uri="{FF2B5EF4-FFF2-40B4-BE49-F238E27FC236}">
                <a16:creationId xmlns="" xmlns:a16="http://schemas.microsoft.com/office/drawing/2014/main" id="{24E7AA1E-E522-4755-AF92-1C72A0F5965A}"/>
              </a:ext>
            </a:extLst>
          </p:cNvPr>
          <p:cNvSpPr>
            <a:spLocks noGrp="1"/>
          </p:cNvSpPr>
          <p:nvPr>
            <p:ph type="sldNum" sz="quarter" idx="12"/>
          </p:nvPr>
        </p:nvSpPr>
        <p:spPr>
          <a:solidFill>
            <a:srgbClr val="F66F0A"/>
          </a:solidFill>
        </p:spPr>
        <p:txBody>
          <a:bodyPr/>
          <a:lstStyle/>
          <a:p>
            <a:fld id="{EB45EBAB-DB7F-2A48-A994-BDA5332DDFB5}" type="slidenum">
              <a:rPr kumimoji="1" lang="ja-JP" altLang="en-US" smtClean="0"/>
              <a:t>5</a:t>
            </a:fld>
            <a:endParaRPr kumimoji="1" lang="ja-JP" altLang="en-US"/>
          </a:p>
        </p:txBody>
      </p:sp>
      <p:pic>
        <p:nvPicPr>
          <p:cNvPr id="13" name="図 12">
            <a:extLst>
              <a:ext uri="{FF2B5EF4-FFF2-40B4-BE49-F238E27FC236}">
                <a16:creationId xmlns="" xmlns:a16="http://schemas.microsoft.com/office/drawing/2014/main" id="{C5FD4ED8-D48C-4F6B-B0A3-C57AF7828E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192" y="4377605"/>
            <a:ext cx="3109615" cy="712076"/>
          </a:xfrm>
          <a:prstGeom prst="rect">
            <a:avLst/>
          </a:prstGeom>
        </p:spPr>
      </p:pic>
      <p:sp>
        <p:nvSpPr>
          <p:cNvPr id="14" name="正方形/長方形 13">
            <a:extLst>
              <a:ext uri="{FF2B5EF4-FFF2-40B4-BE49-F238E27FC236}">
                <a16:creationId xmlns="" xmlns:a16="http://schemas.microsoft.com/office/drawing/2014/main" id="{3C41810E-336A-4006-8FCC-4BC8D3B86AEC}"/>
              </a:ext>
            </a:extLst>
          </p:cNvPr>
          <p:cNvSpPr/>
          <p:nvPr/>
        </p:nvSpPr>
        <p:spPr>
          <a:xfrm>
            <a:off x="1318271" y="5168147"/>
            <a:ext cx="1063019" cy="261610"/>
          </a:xfrm>
          <a:prstGeom prst="rect">
            <a:avLst/>
          </a:prstGeom>
        </p:spPr>
        <p:txBody>
          <a:bodyPr wrap="square">
            <a:spAutoFit/>
          </a:bodyPr>
          <a:lstStyle/>
          <a:p>
            <a:r>
              <a:rPr lang="en-US" altLang="ja-JP" sz="1100" dirty="0"/>
              <a:t>『</a:t>
            </a:r>
            <a:r>
              <a:rPr lang="ja-JP" altLang="en-US" sz="1100" dirty="0"/>
              <a:t>イヴガム</a:t>
            </a:r>
            <a:r>
              <a:rPr lang="en-US" altLang="ja-JP" sz="1100" dirty="0"/>
              <a:t>』</a:t>
            </a:r>
            <a:endParaRPr lang="ja-JP" altLang="en-US" sz="1100" dirty="0"/>
          </a:p>
        </p:txBody>
      </p:sp>
      <p:sp>
        <p:nvSpPr>
          <p:cNvPr id="15" name="正方形/長方形 14">
            <a:extLst>
              <a:ext uri="{FF2B5EF4-FFF2-40B4-BE49-F238E27FC236}">
                <a16:creationId xmlns="" xmlns:a16="http://schemas.microsoft.com/office/drawing/2014/main" id="{B50727B3-F227-4400-B25B-782643E37CC6}"/>
              </a:ext>
            </a:extLst>
          </p:cNvPr>
          <p:cNvSpPr/>
          <p:nvPr/>
        </p:nvSpPr>
        <p:spPr>
          <a:xfrm>
            <a:off x="418192" y="5168537"/>
            <a:ext cx="1420601" cy="276999"/>
          </a:xfrm>
          <a:prstGeom prst="rect">
            <a:avLst/>
          </a:prstGeom>
        </p:spPr>
        <p:txBody>
          <a:bodyPr wrap="square">
            <a:spAutoFit/>
          </a:bodyPr>
          <a:lstStyle/>
          <a:p>
            <a:r>
              <a:rPr lang="ja-JP" altLang="en-US" sz="1200" dirty="0"/>
              <a:t>株式会ロッテ</a:t>
            </a:r>
          </a:p>
        </p:txBody>
      </p:sp>
      <p:sp>
        <p:nvSpPr>
          <p:cNvPr id="6" name="テキスト ボックス 5">
            <a:extLst>
              <a:ext uri="{FF2B5EF4-FFF2-40B4-BE49-F238E27FC236}">
                <a16:creationId xmlns="" xmlns:a16="http://schemas.microsoft.com/office/drawing/2014/main" id="{3E4B08CD-D52C-45A2-BFBE-A1CBAB9C6F88}"/>
              </a:ext>
            </a:extLst>
          </p:cNvPr>
          <p:cNvSpPr txBox="1"/>
          <p:nvPr/>
        </p:nvSpPr>
        <p:spPr>
          <a:xfrm>
            <a:off x="3655351" y="2362129"/>
            <a:ext cx="4743606" cy="369332"/>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a:t>サントリー はちみつレモン　</a:t>
            </a:r>
            <a:r>
              <a:rPr kumimoji="1" lang="en-US" altLang="ja-JP" dirty="0"/>
              <a:t>2011</a:t>
            </a:r>
            <a:r>
              <a:rPr kumimoji="1" lang="ja-JP" altLang="en-US" dirty="0"/>
              <a:t>年復刻</a:t>
            </a:r>
          </a:p>
        </p:txBody>
      </p:sp>
      <p:sp>
        <p:nvSpPr>
          <p:cNvPr id="16" name="正方形/長方形 15">
            <a:extLst>
              <a:ext uri="{FF2B5EF4-FFF2-40B4-BE49-F238E27FC236}">
                <a16:creationId xmlns="" xmlns:a16="http://schemas.microsoft.com/office/drawing/2014/main" id="{FAEC4D77-36F8-4D0E-80D6-0465A8F6AD07}"/>
              </a:ext>
            </a:extLst>
          </p:cNvPr>
          <p:cNvSpPr/>
          <p:nvPr/>
        </p:nvSpPr>
        <p:spPr>
          <a:xfrm>
            <a:off x="1134795" y="5356029"/>
            <a:ext cx="2492990" cy="307777"/>
          </a:xfrm>
          <a:prstGeom prst="rect">
            <a:avLst/>
          </a:prstGeom>
        </p:spPr>
        <p:txBody>
          <a:bodyPr wrap="none">
            <a:spAutoFit/>
          </a:bodyPr>
          <a:lstStyle/>
          <a:p>
            <a:r>
              <a:rPr lang="en-US" altLang="ja-JP" sz="1400" dirty="0"/>
              <a:t>2010/10/05 </a:t>
            </a:r>
            <a:r>
              <a:rPr lang="ja-JP" altLang="en-US" sz="1400" dirty="0"/>
              <a:t>プレスリリース </a:t>
            </a:r>
          </a:p>
        </p:txBody>
      </p:sp>
      <p:sp>
        <p:nvSpPr>
          <p:cNvPr id="7" name="テキスト ボックス 6">
            <a:extLst>
              <a:ext uri="{FF2B5EF4-FFF2-40B4-BE49-F238E27FC236}">
                <a16:creationId xmlns="" xmlns:a16="http://schemas.microsoft.com/office/drawing/2014/main" id="{C7E465A5-98AA-43DF-AA4C-BDE09E3B0FA9}"/>
              </a:ext>
            </a:extLst>
          </p:cNvPr>
          <p:cNvSpPr txBox="1"/>
          <p:nvPr/>
        </p:nvSpPr>
        <p:spPr>
          <a:xfrm>
            <a:off x="3657399" y="4399828"/>
            <a:ext cx="3589444" cy="369332"/>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a:t>ロッテ イヴガム　</a:t>
            </a:r>
            <a:r>
              <a:rPr kumimoji="1" lang="en-US" altLang="ja-JP" dirty="0"/>
              <a:t>2010</a:t>
            </a:r>
            <a:r>
              <a:rPr kumimoji="1" lang="ja-JP" altLang="en-US" dirty="0"/>
              <a:t>年復刻</a:t>
            </a:r>
          </a:p>
        </p:txBody>
      </p:sp>
      <p:sp>
        <p:nvSpPr>
          <p:cNvPr id="17" name="テキスト ボックス 16">
            <a:extLst>
              <a:ext uri="{FF2B5EF4-FFF2-40B4-BE49-F238E27FC236}">
                <a16:creationId xmlns="" xmlns:a16="http://schemas.microsoft.com/office/drawing/2014/main" id="{E1B2C6E6-957F-47BC-B2BA-86C773189BA7}"/>
              </a:ext>
            </a:extLst>
          </p:cNvPr>
          <p:cNvSpPr txBox="1"/>
          <p:nvPr/>
        </p:nvSpPr>
        <p:spPr>
          <a:xfrm>
            <a:off x="3655351" y="4832604"/>
            <a:ext cx="4698722" cy="369332"/>
          </a:xfrm>
          <a:prstGeom prst="rect">
            <a:avLst/>
          </a:prstGeom>
          <a:noFill/>
        </p:spPr>
        <p:txBody>
          <a:bodyPr wrap="none" rtlCol="0">
            <a:spAutoFit/>
          </a:bodyPr>
          <a:lstStyle/>
          <a:p>
            <a:r>
              <a:rPr kumimoji="1" lang="en-US" altLang="ja-JP" dirty="0"/>
              <a:t>1972</a:t>
            </a:r>
            <a:r>
              <a:rPr kumimoji="1" lang="ja-JP" altLang="en-US" dirty="0"/>
              <a:t>年～</a:t>
            </a:r>
            <a:r>
              <a:rPr kumimoji="1" lang="en-US" altLang="ja-JP" dirty="0"/>
              <a:t>1995</a:t>
            </a:r>
            <a:r>
              <a:rPr kumimoji="1" lang="ja-JP" altLang="en-US" dirty="0"/>
              <a:t>年に販売。</a:t>
            </a:r>
            <a:r>
              <a:rPr kumimoji="1" lang="en-US" altLang="ja-JP" dirty="0"/>
              <a:t>15</a:t>
            </a:r>
            <a:r>
              <a:rPr kumimoji="1" lang="ja-JP" altLang="en-US" dirty="0"/>
              <a:t>年ぶりに復刻。</a:t>
            </a:r>
          </a:p>
        </p:txBody>
      </p:sp>
      <p:sp>
        <p:nvSpPr>
          <p:cNvPr id="18" name="テキスト ボックス 17">
            <a:extLst>
              <a:ext uri="{FF2B5EF4-FFF2-40B4-BE49-F238E27FC236}">
                <a16:creationId xmlns="" xmlns:a16="http://schemas.microsoft.com/office/drawing/2014/main" id="{672FF22C-B573-408A-8A35-25CBEAAC2F0A}"/>
              </a:ext>
            </a:extLst>
          </p:cNvPr>
          <p:cNvSpPr txBox="1"/>
          <p:nvPr/>
        </p:nvSpPr>
        <p:spPr>
          <a:xfrm>
            <a:off x="7246843" y="4469425"/>
            <a:ext cx="954107" cy="276999"/>
          </a:xfrm>
          <a:prstGeom prst="rect">
            <a:avLst/>
          </a:prstGeom>
          <a:noFill/>
        </p:spPr>
        <p:txBody>
          <a:bodyPr wrap="none" rtlCol="0">
            <a:spAutoFit/>
          </a:bodyPr>
          <a:lstStyle/>
          <a:p>
            <a:r>
              <a:rPr kumimoji="1" lang="en-US" altLang="ja-JP" sz="1200" dirty="0"/>
              <a:t>※</a:t>
            </a:r>
            <a:r>
              <a:rPr kumimoji="1" lang="ja-JP" altLang="en-US" sz="1200" dirty="0"/>
              <a:t>板タイプ</a:t>
            </a:r>
          </a:p>
        </p:txBody>
      </p:sp>
      <p:sp>
        <p:nvSpPr>
          <p:cNvPr id="12" name="正方形/長方形 11">
            <a:extLst>
              <a:ext uri="{FF2B5EF4-FFF2-40B4-BE49-F238E27FC236}">
                <a16:creationId xmlns="" xmlns:a16="http://schemas.microsoft.com/office/drawing/2014/main" id="{E200E3F9-12F9-4951-AA23-06FCBA22E4B8}"/>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4251678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 xmlns:a16="http://schemas.microsoft.com/office/drawing/2014/main" id="{BF878710-F6AA-4728-81BB-F282E38B7CF8}"/>
              </a:ext>
            </a:extLst>
          </p:cNvPr>
          <p:cNvSpPr/>
          <p:nvPr/>
        </p:nvSpPr>
        <p:spPr>
          <a:xfrm>
            <a:off x="2371143" y="5737489"/>
            <a:ext cx="3105963" cy="5111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a:extLst>
              <a:ext uri="{FF2B5EF4-FFF2-40B4-BE49-F238E27FC236}">
                <a16:creationId xmlns="" xmlns:a16="http://schemas.microsoft.com/office/drawing/2014/main" id="{C6C04E2F-0135-4505-840D-6BEBCA7181E2}"/>
              </a:ext>
            </a:extLst>
          </p:cNvPr>
          <p:cNvSpPr>
            <a:spLocks noGrp="1"/>
          </p:cNvSpPr>
          <p:nvPr>
            <p:ph idx="1"/>
          </p:nvPr>
        </p:nvSpPr>
        <p:spPr/>
        <p:txBody>
          <a:bodyPr/>
          <a:lstStyle/>
          <a:p>
            <a:r>
              <a:rPr kumimoji="1" lang="ja-JP" altLang="en-US" dirty="0"/>
              <a:t>メリット</a:t>
            </a:r>
            <a:endParaRPr kumimoji="1" lang="en-US" altLang="ja-JP" dirty="0"/>
          </a:p>
          <a:p>
            <a:pPr marL="0" indent="0">
              <a:buNone/>
            </a:pPr>
            <a:r>
              <a:rPr kumimoji="1" lang="ja-JP" altLang="en-US" dirty="0"/>
              <a:t>・コストをかけずに一定量が確実に売れる</a:t>
            </a:r>
            <a:endParaRPr kumimoji="1" lang="en-US" altLang="ja-JP" dirty="0"/>
          </a:p>
        </p:txBody>
      </p:sp>
      <p:sp>
        <p:nvSpPr>
          <p:cNvPr id="4" name="コンテンツ プレースホルダー 3">
            <a:extLst>
              <a:ext uri="{FF2B5EF4-FFF2-40B4-BE49-F238E27FC236}">
                <a16:creationId xmlns="" xmlns:a16="http://schemas.microsoft.com/office/drawing/2014/main" id="{69FABD40-7924-4B89-80C9-2A8B7B590D65}"/>
              </a:ext>
            </a:extLst>
          </p:cNvPr>
          <p:cNvSpPr>
            <a:spLocks noGrp="1"/>
          </p:cNvSpPr>
          <p:nvPr>
            <p:ph sz="half" idx="4294967295"/>
          </p:nvPr>
        </p:nvSpPr>
        <p:spPr>
          <a:xfrm>
            <a:off x="863564" y="3429000"/>
            <a:ext cx="7410450" cy="2092962"/>
          </a:xfrm>
        </p:spPr>
        <p:txBody>
          <a:bodyPr>
            <a:normAutofit/>
          </a:bodyPr>
          <a:lstStyle/>
          <a:p>
            <a:r>
              <a:rPr kumimoji="1" lang="ja-JP" altLang="en-US" dirty="0"/>
              <a:t>デメリット</a:t>
            </a:r>
            <a:endParaRPr kumimoji="1" lang="en-US" altLang="ja-JP" dirty="0"/>
          </a:p>
          <a:p>
            <a:pPr marL="0" indent="0">
              <a:buNone/>
            </a:pPr>
            <a:r>
              <a:rPr lang="ja-JP" altLang="en-US" dirty="0"/>
              <a:t>・繰り返し買う消費者は限定的</a:t>
            </a:r>
            <a:endParaRPr lang="en-US" altLang="ja-JP" dirty="0"/>
          </a:p>
          <a:p>
            <a:pPr marL="0" indent="0">
              <a:buNone/>
            </a:pPr>
            <a:r>
              <a:rPr kumimoji="1" lang="ja-JP" altLang="en-US" dirty="0"/>
              <a:t>・長く売り場に置くと、レトロという特徴が薄れる</a:t>
            </a:r>
            <a:endParaRPr lang="ja-JP" altLang="en-US" dirty="0"/>
          </a:p>
          <a:p>
            <a:pPr marL="0" indent="0">
              <a:buNone/>
            </a:pPr>
            <a:r>
              <a:rPr lang="ja-JP" altLang="en-US" dirty="0"/>
              <a:t>　 →市場の成長には疑問符</a:t>
            </a:r>
            <a:endParaRPr lang="en-US" altLang="ja-JP" dirty="0"/>
          </a:p>
        </p:txBody>
      </p:sp>
      <p:sp>
        <p:nvSpPr>
          <p:cNvPr id="6" name="テキスト ボックス 5">
            <a:extLst>
              <a:ext uri="{FF2B5EF4-FFF2-40B4-BE49-F238E27FC236}">
                <a16:creationId xmlns="" xmlns:a16="http://schemas.microsoft.com/office/drawing/2014/main" id="{91740E0D-330C-4CC2-8FF4-F4B95751E70B}"/>
              </a:ext>
            </a:extLst>
          </p:cNvPr>
          <p:cNvSpPr txBox="1"/>
          <p:nvPr/>
        </p:nvSpPr>
        <p:spPr>
          <a:xfrm>
            <a:off x="2421148" y="5819745"/>
            <a:ext cx="3005951" cy="400110"/>
          </a:xfrm>
          <a:prstGeom prst="rect">
            <a:avLst/>
          </a:prstGeom>
          <a:noFill/>
        </p:spPr>
        <p:txBody>
          <a:bodyPr wrap="none" rtlCol="0">
            <a:spAutoFit/>
          </a:bodyPr>
          <a:lstStyle/>
          <a:p>
            <a:r>
              <a:rPr lang="ja-JP" altLang="en-US" sz="2000" dirty="0"/>
              <a:t>復刻商品＝市場の起爆剤</a:t>
            </a:r>
            <a:endParaRPr kumimoji="1" lang="ja-JP" altLang="en-US" sz="2000" dirty="0"/>
          </a:p>
        </p:txBody>
      </p:sp>
      <p:sp>
        <p:nvSpPr>
          <p:cNvPr id="7" name="テキスト ボックス 6">
            <a:extLst>
              <a:ext uri="{FF2B5EF4-FFF2-40B4-BE49-F238E27FC236}">
                <a16:creationId xmlns="" xmlns:a16="http://schemas.microsoft.com/office/drawing/2014/main" id="{9DB54603-C1B9-4818-97DA-47D12CE14708}"/>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pic>
        <p:nvPicPr>
          <p:cNvPr id="8" name="図 7">
            <a:extLst>
              <a:ext uri="{FF2B5EF4-FFF2-40B4-BE49-F238E27FC236}">
                <a16:creationId xmlns="" xmlns:a16="http://schemas.microsoft.com/office/drawing/2014/main" id="{EE45EB00-D4AD-4D0B-A1A0-7E6034B412A3}"/>
              </a:ext>
            </a:extLst>
          </p:cNvPr>
          <p:cNvPicPr>
            <a:picLocks noChangeAspect="1"/>
          </p:cNvPicPr>
          <p:nvPr/>
        </p:nvPicPr>
        <p:blipFill rotWithShape="1">
          <a:blip r:embed="rId2">
            <a:extLst>
              <a:ext uri="{28A0092B-C50C-407E-A947-70E740481C1C}">
                <a14:useLocalDpi xmlns:a14="http://schemas.microsoft.com/office/drawing/2010/main" val="0"/>
              </a:ext>
            </a:extLst>
          </a:blip>
          <a:srcRect l="10651" t="30685" r="61023" b="26115"/>
          <a:stretch/>
        </p:blipFill>
        <p:spPr>
          <a:xfrm>
            <a:off x="6474652" y="1636964"/>
            <a:ext cx="2104571" cy="4814506"/>
          </a:xfrm>
          <a:prstGeom prst="rect">
            <a:avLst/>
          </a:prstGeom>
        </p:spPr>
      </p:pic>
      <p:sp>
        <p:nvSpPr>
          <p:cNvPr id="5" name="テキスト ボックス 4">
            <a:extLst>
              <a:ext uri="{FF2B5EF4-FFF2-40B4-BE49-F238E27FC236}">
                <a16:creationId xmlns="" xmlns:a16="http://schemas.microsoft.com/office/drawing/2014/main" id="{8411B897-4A9B-4919-8F71-6DFAC7F438BB}"/>
              </a:ext>
            </a:extLst>
          </p:cNvPr>
          <p:cNvSpPr txBox="1"/>
          <p:nvPr/>
        </p:nvSpPr>
        <p:spPr>
          <a:xfrm>
            <a:off x="6474652" y="6248678"/>
            <a:ext cx="2483372" cy="338554"/>
          </a:xfrm>
          <a:prstGeom prst="rect">
            <a:avLst/>
          </a:prstGeom>
          <a:noFill/>
        </p:spPr>
        <p:txBody>
          <a:bodyPr wrap="none" rtlCol="0">
            <a:spAutoFit/>
          </a:bodyPr>
          <a:lstStyle/>
          <a:p>
            <a:r>
              <a:rPr kumimoji="1" lang="en-US" altLang="ja-JP" sz="1600" dirty="0"/>
              <a:t>2012/2/10</a:t>
            </a:r>
            <a:r>
              <a:rPr kumimoji="1" lang="ja-JP" altLang="en-US" sz="1600" dirty="0"/>
              <a:t>日経産業新聞</a:t>
            </a:r>
          </a:p>
        </p:txBody>
      </p:sp>
      <p:sp>
        <p:nvSpPr>
          <p:cNvPr id="9" name="スライド番号プレースホルダー 8">
            <a:extLst>
              <a:ext uri="{FF2B5EF4-FFF2-40B4-BE49-F238E27FC236}">
                <a16:creationId xmlns="" xmlns:a16="http://schemas.microsoft.com/office/drawing/2014/main" id="{AF880AC7-E4F7-4ABC-9711-FAB84A7ABFE1}"/>
              </a:ext>
            </a:extLst>
          </p:cNvPr>
          <p:cNvSpPr>
            <a:spLocks noGrp="1"/>
          </p:cNvSpPr>
          <p:nvPr>
            <p:ph type="sldNum" sz="quarter" idx="12"/>
          </p:nvPr>
        </p:nvSpPr>
        <p:spPr/>
        <p:txBody>
          <a:bodyPr/>
          <a:lstStyle/>
          <a:p>
            <a:fld id="{EB45EBAB-DB7F-2A48-A994-BDA5332DDFB5}" type="slidenum">
              <a:rPr kumimoji="1" lang="ja-JP" altLang="en-US" smtClean="0"/>
              <a:t>6</a:t>
            </a:fld>
            <a:endParaRPr kumimoji="1" lang="ja-JP" altLang="en-US"/>
          </a:p>
        </p:txBody>
      </p:sp>
      <p:sp>
        <p:nvSpPr>
          <p:cNvPr id="10" name="正方形/長方形 9">
            <a:extLst>
              <a:ext uri="{FF2B5EF4-FFF2-40B4-BE49-F238E27FC236}">
                <a16:creationId xmlns="" xmlns:a16="http://schemas.microsoft.com/office/drawing/2014/main" id="{53181BD1-29F9-4D6B-B1EE-5E29E640E43E}"/>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smtClean="0">
                <a:solidFill>
                  <a:srgbClr val="CCDDEA"/>
                </a:solidFill>
                <a:latin typeface="+mj-ea"/>
                <a:ea typeface="+mj-ea"/>
              </a:rPr>
              <a:t>企業にとっての復刻商品</a:t>
            </a:r>
            <a:endParaRPr kumimoji="1" lang="ja-JP" altLang="en-US" sz="3200" dirty="0">
              <a:solidFill>
                <a:srgbClr val="CCDDEA"/>
              </a:solidFill>
              <a:latin typeface="+mj-ea"/>
              <a:ea typeface="+mj-ea"/>
            </a:endParaRPr>
          </a:p>
        </p:txBody>
      </p:sp>
      <p:sp>
        <p:nvSpPr>
          <p:cNvPr id="12" name="スライド番号プレースホルダー 4">
            <a:extLst>
              <a:ext uri="{FF2B5EF4-FFF2-40B4-BE49-F238E27FC236}">
                <a16:creationId xmlns="" xmlns:a16="http://schemas.microsoft.com/office/drawing/2014/main" id="{24E7AA1E-E522-4755-AF92-1C72A0F5965A}"/>
              </a:ext>
            </a:extLst>
          </p:cNvPr>
          <p:cNvSpPr>
            <a:spLocks noGrp="1"/>
          </p:cNvSpPr>
          <p:nvPr/>
        </p:nvSpPr>
        <p:spPr>
          <a:xfrm>
            <a:off x="7766428" y="286125"/>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6</a:t>
            </a:fld>
            <a:endParaRPr kumimoji="1" lang="ja-JP" altLang="en-US" dirty="0"/>
          </a:p>
        </p:txBody>
      </p:sp>
      <p:sp>
        <p:nvSpPr>
          <p:cNvPr id="13" name="正方形/長方形 12">
            <a:extLst>
              <a:ext uri="{FF2B5EF4-FFF2-40B4-BE49-F238E27FC236}">
                <a16:creationId xmlns="" xmlns:a16="http://schemas.microsoft.com/office/drawing/2014/main" id="{E200E3F9-12F9-4951-AA23-06FCBA22E4B8}"/>
              </a:ext>
            </a:extLst>
          </p:cNvPr>
          <p:cNvSpPr/>
          <p:nvPr/>
        </p:nvSpPr>
        <p:spPr>
          <a:xfrm>
            <a:off x="63042" y="120550"/>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Tree>
    <p:extLst>
      <p:ext uri="{BB962C8B-B14F-4D97-AF65-F5344CB8AC3E}">
        <p14:creationId xmlns:p14="http://schemas.microsoft.com/office/powerpoint/2010/main" val="100886406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正方形/長方形 16">
            <a:extLst>
              <a:ext uri="{FF2B5EF4-FFF2-40B4-BE49-F238E27FC236}">
                <a16:creationId xmlns="" xmlns:a16="http://schemas.microsoft.com/office/drawing/2014/main" id="{18E7D42F-1FB8-4CED-828F-FA317B53654B}"/>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事例 はちみつレモン①</a:t>
            </a:r>
          </a:p>
        </p:txBody>
      </p:sp>
      <p:sp>
        <p:nvSpPr>
          <p:cNvPr id="2" name="スライド番号プレースホルダー 1">
            <a:extLst>
              <a:ext uri="{FF2B5EF4-FFF2-40B4-BE49-F238E27FC236}">
                <a16:creationId xmlns="" xmlns:a16="http://schemas.microsoft.com/office/drawing/2014/main" id="{F782CCFE-6FAD-4E1F-85F6-4BCE88C8503B}"/>
              </a:ext>
            </a:extLst>
          </p:cNvPr>
          <p:cNvSpPr>
            <a:spLocks noGrp="1"/>
          </p:cNvSpPr>
          <p:nvPr>
            <p:ph type="sldNum" sz="quarter" idx="12"/>
          </p:nvPr>
        </p:nvSpPr>
        <p:spPr/>
        <p:txBody>
          <a:bodyPr/>
          <a:lstStyle/>
          <a:p>
            <a:fld id="{EB45EBAB-DB7F-2A48-A994-BDA5332DDFB5}" type="slidenum">
              <a:rPr kumimoji="1" lang="ja-JP" altLang="en-US" smtClean="0"/>
              <a:t>7</a:t>
            </a:fld>
            <a:endParaRPr kumimoji="1" lang="ja-JP" altLang="en-US"/>
          </a:p>
        </p:txBody>
      </p:sp>
      <p:sp>
        <p:nvSpPr>
          <p:cNvPr id="4" name="コンテンツ プレースホルダー 2">
            <a:extLst>
              <a:ext uri="{FF2B5EF4-FFF2-40B4-BE49-F238E27FC236}">
                <a16:creationId xmlns="" xmlns:a16="http://schemas.microsoft.com/office/drawing/2014/main" id="{4AE2A76B-39C2-428E-856F-ECA5D89A26DD}"/>
              </a:ext>
            </a:extLst>
          </p:cNvPr>
          <p:cNvSpPr txBox="1">
            <a:spLocks/>
          </p:cNvSpPr>
          <p:nvPr/>
        </p:nvSpPr>
        <p:spPr>
          <a:xfrm>
            <a:off x="2536180" y="2184460"/>
            <a:ext cx="6756490" cy="3671278"/>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en-US" altLang="ja-JP" dirty="0"/>
              <a:t>1986</a:t>
            </a:r>
            <a:r>
              <a:rPr lang="ja-JP" altLang="en-US" dirty="0"/>
              <a:t>年　サントリーはちみつレモン発売。</a:t>
            </a:r>
            <a:endParaRPr lang="en-US" altLang="ja-JP" dirty="0"/>
          </a:p>
          <a:p>
            <a:r>
              <a:rPr lang="en-US" altLang="ja-JP" dirty="0"/>
              <a:t>1989</a:t>
            </a:r>
            <a:r>
              <a:rPr lang="ja-JP" altLang="en-US" dirty="0"/>
              <a:t>年　売上が約</a:t>
            </a:r>
            <a:r>
              <a:rPr lang="en-US" altLang="ja-JP" dirty="0"/>
              <a:t>600</a:t>
            </a:r>
            <a:r>
              <a:rPr lang="ja-JP" altLang="en-US" dirty="0"/>
              <a:t>億円に。（前年の</a:t>
            </a:r>
            <a:r>
              <a:rPr lang="en-US" altLang="ja-JP" dirty="0"/>
              <a:t>3.6</a:t>
            </a:r>
            <a:r>
              <a:rPr lang="ja-JP" altLang="en-US" dirty="0"/>
              <a:t>倍増）</a:t>
            </a:r>
            <a:endParaRPr lang="en-US" altLang="ja-JP" dirty="0"/>
          </a:p>
          <a:p>
            <a:pPr marL="0" indent="0">
              <a:buNone/>
            </a:pPr>
            <a:r>
              <a:rPr lang="en-US" altLang="ja-JP" dirty="0"/>
              <a:t>			</a:t>
            </a:r>
            <a:r>
              <a:rPr lang="ja-JP" altLang="en-US" dirty="0"/>
              <a:t>大ヒット商品となる。　</a:t>
            </a:r>
            <a:endParaRPr lang="en-US" altLang="ja-JP" dirty="0"/>
          </a:p>
          <a:p>
            <a:pPr marL="0" indent="0">
              <a:buNone/>
            </a:pPr>
            <a:endParaRPr lang="en-US" altLang="ja-JP" dirty="0"/>
          </a:p>
          <a:p>
            <a:pPr marL="0" indent="0">
              <a:buNone/>
            </a:pPr>
            <a:endParaRPr lang="en-US" altLang="ja-JP" dirty="0"/>
          </a:p>
        </p:txBody>
      </p:sp>
      <p:sp>
        <p:nvSpPr>
          <p:cNvPr id="7" name="スライド番号プレースホルダー 4">
            <a:extLst>
              <a:ext uri="{FF2B5EF4-FFF2-40B4-BE49-F238E27FC236}">
                <a16:creationId xmlns="" xmlns:a16="http://schemas.microsoft.com/office/drawing/2014/main" id="{AA7D8BB4-A061-4D63-914B-2FED97FB90A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7</a:t>
            </a:fld>
            <a:endParaRPr kumimoji="1" lang="ja-JP" altLang="en-US"/>
          </a:p>
        </p:txBody>
      </p:sp>
      <p:sp>
        <p:nvSpPr>
          <p:cNvPr id="8" name="正方形/長方形 7">
            <a:extLst>
              <a:ext uri="{FF2B5EF4-FFF2-40B4-BE49-F238E27FC236}">
                <a16:creationId xmlns="" xmlns:a16="http://schemas.microsoft.com/office/drawing/2014/main" id="{EE656BAD-E432-472A-A2BF-C9C220395B53}"/>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 xmlns:a16="http://schemas.microsoft.com/office/drawing/2014/main" id="{35887A5F-5F32-4B70-B259-603B71C94599}"/>
              </a:ext>
            </a:extLst>
          </p:cNvPr>
          <p:cNvPicPr>
            <a:picLocks noChangeAspect="1"/>
          </p:cNvPicPr>
          <p:nvPr/>
        </p:nvPicPr>
        <p:blipFill>
          <a:blip r:embed="rId2"/>
          <a:stretch>
            <a:fillRect/>
          </a:stretch>
        </p:blipFill>
        <p:spPr>
          <a:xfrm>
            <a:off x="248736" y="1697241"/>
            <a:ext cx="2209019" cy="1630357"/>
          </a:xfrm>
          <a:prstGeom prst="rect">
            <a:avLst/>
          </a:prstGeom>
        </p:spPr>
      </p:pic>
      <p:sp>
        <p:nvSpPr>
          <p:cNvPr id="11" name="テキスト ボックス 10">
            <a:extLst>
              <a:ext uri="{FF2B5EF4-FFF2-40B4-BE49-F238E27FC236}">
                <a16:creationId xmlns="" xmlns:a16="http://schemas.microsoft.com/office/drawing/2014/main" id="{99805F7E-E52C-4EAA-8CF0-7ECF12FC83E7}"/>
              </a:ext>
            </a:extLst>
          </p:cNvPr>
          <p:cNvSpPr txBox="1"/>
          <p:nvPr/>
        </p:nvSpPr>
        <p:spPr>
          <a:xfrm>
            <a:off x="2457755" y="1749189"/>
            <a:ext cx="3704860" cy="369332"/>
          </a:xfrm>
          <a:prstGeom prst="rect">
            <a:avLst/>
          </a:prstGeom>
          <a:noFill/>
        </p:spPr>
        <p:txBody>
          <a:bodyPr wrap="none" rtlCol="0">
            <a:spAutoFit/>
          </a:bodyPr>
          <a:lstStyle/>
          <a:p>
            <a:pPr marL="285750" indent="-285750">
              <a:buFont typeface="Wingdings" panose="05000000000000000000" pitchFamily="2" charset="2"/>
              <a:buChar char="p"/>
            </a:pPr>
            <a:r>
              <a:rPr kumimoji="1" lang="ja-JP" altLang="en-US" dirty="0"/>
              <a:t>はちみつレモンブームの先駆け</a:t>
            </a:r>
          </a:p>
        </p:txBody>
      </p:sp>
      <p:sp>
        <p:nvSpPr>
          <p:cNvPr id="12" name="テキスト ボックス 11">
            <a:extLst>
              <a:ext uri="{FF2B5EF4-FFF2-40B4-BE49-F238E27FC236}">
                <a16:creationId xmlns="" xmlns:a16="http://schemas.microsoft.com/office/drawing/2014/main" id="{4C0A40EF-6CC5-4855-B3B6-789E010A3956}"/>
              </a:ext>
            </a:extLst>
          </p:cNvPr>
          <p:cNvSpPr txBox="1"/>
          <p:nvPr/>
        </p:nvSpPr>
        <p:spPr>
          <a:xfrm>
            <a:off x="2457755" y="3754826"/>
            <a:ext cx="1858201" cy="369332"/>
          </a:xfrm>
          <a:prstGeom prst="rect">
            <a:avLst/>
          </a:prstGeom>
          <a:noFill/>
        </p:spPr>
        <p:txBody>
          <a:bodyPr wrap="none" rtlCol="0">
            <a:spAutoFit/>
          </a:bodyPr>
          <a:lstStyle/>
          <a:p>
            <a:pPr marL="285750" indent="-285750">
              <a:buFont typeface="Wingdings" panose="05000000000000000000" pitchFamily="2" charset="2"/>
              <a:buChar char="p"/>
            </a:pPr>
            <a:r>
              <a:rPr kumimoji="1" lang="ja-JP" altLang="en-US" dirty="0"/>
              <a:t>ブームの失墜</a:t>
            </a:r>
          </a:p>
        </p:txBody>
      </p:sp>
      <p:sp>
        <p:nvSpPr>
          <p:cNvPr id="13" name="コンテンツ プレースホルダー 2">
            <a:extLst>
              <a:ext uri="{FF2B5EF4-FFF2-40B4-BE49-F238E27FC236}">
                <a16:creationId xmlns="" xmlns:a16="http://schemas.microsoft.com/office/drawing/2014/main" id="{EFD0E552-853F-4BDC-9012-1707809804B1}"/>
              </a:ext>
            </a:extLst>
          </p:cNvPr>
          <p:cNvSpPr txBox="1">
            <a:spLocks/>
          </p:cNvSpPr>
          <p:nvPr/>
        </p:nvSpPr>
        <p:spPr>
          <a:xfrm>
            <a:off x="2536180" y="4186734"/>
            <a:ext cx="6756490" cy="3671278"/>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en-US" altLang="ja-JP" dirty="0"/>
              <a:t>1989</a:t>
            </a:r>
            <a:r>
              <a:rPr lang="ja-JP" altLang="en-US" dirty="0"/>
              <a:t>年　他社が次々に類似製品を発売。</a:t>
            </a:r>
            <a:endParaRPr lang="en-US" altLang="ja-JP" dirty="0"/>
          </a:p>
          <a:p>
            <a:r>
              <a:rPr lang="en-US" altLang="ja-JP" dirty="0"/>
              <a:t>1991</a:t>
            </a:r>
            <a:r>
              <a:rPr lang="ja-JP" altLang="en-US" dirty="0"/>
              <a:t>年　市場が急激に縮小。</a:t>
            </a:r>
            <a:endParaRPr lang="en-US" altLang="ja-JP" dirty="0"/>
          </a:p>
          <a:p>
            <a:r>
              <a:rPr lang="en-US" altLang="ja-JP" dirty="0"/>
              <a:t>1999</a:t>
            </a:r>
            <a:r>
              <a:rPr lang="ja-JP" altLang="en-US" dirty="0"/>
              <a:t>年　販売終了。</a:t>
            </a:r>
            <a:endParaRPr lang="en-US" altLang="ja-JP" dirty="0"/>
          </a:p>
          <a:p>
            <a:endParaRPr lang="en-US" altLang="ja-JP" dirty="0"/>
          </a:p>
          <a:p>
            <a:pPr marL="0" indent="0">
              <a:buNone/>
            </a:pPr>
            <a:endParaRPr lang="en-US" altLang="ja-JP" dirty="0"/>
          </a:p>
          <a:p>
            <a:pPr marL="0" indent="0">
              <a:buNone/>
            </a:pPr>
            <a:endParaRPr lang="en-US" altLang="ja-JP" dirty="0"/>
          </a:p>
        </p:txBody>
      </p:sp>
      <p:sp>
        <p:nvSpPr>
          <p:cNvPr id="14" name="テキスト ボックス 13">
            <a:extLst>
              <a:ext uri="{FF2B5EF4-FFF2-40B4-BE49-F238E27FC236}">
                <a16:creationId xmlns="" xmlns:a16="http://schemas.microsoft.com/office/drawing/2014/main" id="{2172345C-A55D-43A3-B77D-7BCC3E3F9DE8}"/>
              </a:ext>
            </a:extLst>
          </p:cNvPr>
          <p:cNvSpPr txBox="1"/>
          <p:nvPr/>
        </p:nvSpPr>
        <p:spPr>
          <a:xfrm>
            <a:off x="2324971" y="5699207"/>
            <a:ext cx="4884671" cy="646331"/>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a:t>一時は</a:t>
            </a:r>
            <a:r>
              <a:rPr kumimoji="1" lang="en-US" altLang="ja-JP" dirty="0"/>
              <a:t>30</a:t>
            </a:r>
            <a:r>
              <a:rPr kumimoji="1" lang="ja-JP" altLang="en-US" dirty="0"/>
              <a:t>社以上のメーカーが参入し乱戦に</a:t>
            </a:r>
            <a:endParaRPr kumimoji="1" lang="en-US" altLang="ja-JP" dirty="0"/>
          </a:p>
          <a:p>
            <a:pPr marL="285750" indent="-285750">
              <a:buFont typeface="Wingdings" panose="05000000000000000000" pitchFamily="2" charset="2"/>
              <a:buChar char="ü"/>
            </a:pPr>
            <a:r>
              <a:rPr kumimoji="1" lang="ja-JP" altLang="en-US" dirty="0"/>
              <a:t>ブームによって商品短命に</a:t>
            </a:r>
          </a:p>
        </p:txBody>
      </p:sp>
      <p:sp>
        <p:nvSpPr>
          <p:cNvPr id="15" name="吹き出し: 角を丸めた四角形 14">
            <a:extLst>
              <a:ext uri="{FF2B5EF4-FFF2-40B4-BE49-F238E27FC236}">
                <a16:creationId xmlns="" xmlns:a16="http://schemas.microsoft.com/office/drawing/2014/main" id="{253517A9-7F6F-45A3-92F5-70CA0BE5AE43}"/>
              </a:ext>
            </a:extLst>
          </p:cNvPr>
          <p:cNvSpPr/>
          <p:nvPr/>
        </p:nvSpPr>
        <p:spPr>
          <a:xfrm>
            <a:off x="363071" y="4831873"/>
            <a:ext cx="1902758" cy="804042"/>
          </a:xfrm>
          <a:prstGeom prst="wedgeRoundRectCallout">
            <a:avLst>
              <a:gd name="adj1" fmla="val 39727"/>
              <a:gd name="adj2" fmla="val 7049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一般名詞のため商法登録できず</a:t>
            </a:r>
            <a:endParaRPr kumimoji="1" lang="en-US" altLang="ja-JP" dirty="0">
              <a:solidFill>
                <a:schemeClr val="tx1"/>
              </a:solidFill>
            </a:endParaRPr>
          </a:p>
        </p:txBody>
      </p:sp>
      <p:sp>
        <p:nvSpPr>
          <p:cNvPr id="16" name="テキスト ボックス 15">
            <a:extLst>
              <a:ext uri="{FF2B5EF4-FFF2-40B4-BE49-F238E27FC236}">
                <a16:creationId xmlns="" xmlns:a16="http://schemas.microsoft.com/office/drawing/2014/main" id="{9818000C-5A07-4B10-B924-482DF0D96CBB}"/>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spTree>
    <p:extLst>
      <p:ext uri="{BB962C8B-B14F-4D97-AF65-F5344CB8AC3E}">
        <p14:creationId xmlns:p14="http://schemas.microsoft.com/office/powerpoint/2010/main" val="41444106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正方形/長方形 18">
            <a:extLst>
              <a:ext uri="{FF2B5EF4-FFF2-40B4-BE49-F238E27FC236}">
                <a16:creationId xmlns="" xmlns:a16="http://schemas.microsoft.com/office/drawing/2014/main" id="{D3995651-E64B-4F85-8A66-BDABE12E802D}"/>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事例 はちみつレモン②</a:t>
            </a:r>
          </a:p>
        </p:txBody>
      </p:sp>
      <p:sp>
        <p:nvSpPr>
          <p:cNvPr id="2" name="スライド番号プレースホルダー 1">
            <a:extLst>
              <a:ext uri="{FF2B5EF4-FFF2-40B4-BE49-F238E27FC236}">
                <a16:creationId xmlns="" xmlns:a16="http://schemas.microsoft.com/office/drawing/2014/main" id="{F782CCFE-6FAD-4E1F-85F6-4BCE88C8503B}"/>
              </a:ext>
            </a:extLst>
          </p:cNvPr>
          <p:cNvSpPr>
            <a:spLocks noGrp="1"/>
          </p:cNvSpPr>
          <p:nvPr>
            <p:ph type="sldNum" sz="quarter" idx="12"/>
          </p:nvPr>
        </p:nvSpPr>
        <p:spPr/>
        <p:txBody>
          <a:bodyPr/>
          <a:lstStyle/>
          <a:p>
            <a:fld id="{EB45EBAB-DB7F-2A48-A994-BDA5332DDFB5}" type="slidenum">
              <a:rPr kumimoji="1" lang="ja-JP" altLang="en-US" smtClean="0"/>
              <a:t>8</a:t>
            </a:fld>
            <a:endParaRPr kumimoji="1" lang="ja-JP" altLang="en-US"/>
          </a:p>
        </p:txBody>
      </p:sp>
      <p:sp>
        <p:nvSpPr>
          <p:cNvPr id="4" name="コンテンツ プレースホルダー 2">
            <a:extLst>
              <a:ext uri="{FF2B5EF4-FFF2-40B4-BE49-F238E27FC236}">
                <a16:creationId xmlns="" xmlns:a16="http://schemas.microsoft.com/office/drawing/2014/main" id="{4AE2A76B-39C2-428E-856F-ECA5D89A26DD}"/>
              </a:ext>
            </a:extLst>
          </p:cNvPr>
          <p:cNvSpPr txBox="1">
            <a:spLocks/>
          </p:cNvSpPr>
          <p:nvPr/>
        </p:nvSpPr>
        <p:spPr>
          <a:xfrm>
            <a:off x="2536180" y="2184460"/>
            <a:ext cx="6756490" cy="3671278"/>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en-US" altLang="ja-JP" dirty="0"/>
              <a:t>2011</a:t>
            </a:r>
            <a:r>
              <a:rPr lang="ja-JP" altLang="en-US" dirty="0"/>
              <a:t>年</a:t>
            </a:r>
            <a:r>
              <a:rPr lang="en-US" altLang="ja-JP" dirty="0"/>
              <a:t>11</a:t>
            </a:r>
            <a:r>
              <a:rPr lang="ja-JP" altLang="en-US" dirty="0"/>
              <a:t>月　サントリーはちみつレモン復刻発売。</a:t>
            </a:r>
            <a:endParaRPr lang="en-US" altLang="ja-JP" dirty="0"/>
          </a:p>
          <a:p>
            <a:pPr marL="0" indent="0">
              <a:buNone/>
            </a:pPr>
            <a:r>
              <a:rPr lang="ja-JP" altLang="en-US" dirty="0"/>
              <a:t>　　　　　　　　発売</a:t>
            </a:r>
            <a:r>
              <a:rPr lang="en-US" altLang="ja-JP" dirty="0"/>
              <a:t>1</a:t>
            </a:r>
            <a:r>
              <a:rPr lang="ja-JP" altLang="en-US" dirty="0"/>
              <a:t>ヵ月で年内目標の</a:t>
            </a:r>
            <a:r>
              <a:rPr lang="en-US" altLang="ja-JP" dirty="0"/>
              <a:t>70</a:t>
            </a:r>
            <a:r>
              <a:rPr lang="ja-JP" altLang="en-US" dirty="0"/>
              <a:t>万ケース突破。</a:t>
            </a:r>
            <a:endParaRPr lang="en-US" altLang="ja-JP" dirty="0"/>
          </a:p>
          <a:p>
            <a:r>
              <a:rPr lang="ja-JP" altLang="en-US" dirty="0"/>
              <a:t>　</a:t>
            </a:r>
            <a:r>
              <a:rPr lang="en-US" altLang="ja-JP" dirty="0"/>
              <a:t>〃</a:t>
            </a:r>
            <a:r>
              <a:rPr lang="ja-JP" altLang="en-US" dirty="0"/>
              <a:t>　 </a:t>
            </a:r>
            <a:r>
              <a:rPr lang="en-US" altLang="ja-JP" dirty="0"/>
              <a:t>12</a:t>
            </a:r>
            <a:r>
              <a:rPr lang="ja-JP" altLang="en-US" dirty="0"/>
              <a:t>月　年間目標を</a:t>
            </a:r>
            <a:r>
              <a:rPr lang="en-US" altLang="ja-JP" dirty="0"/>
              <a:t>8</a:t>
            </a:r>
            <a:r>
              <a:rPr lang="ja-JP" altLang="en-US" dirty="0"/>
              <a:t>割上回る</a:t>
            </a:r>
            <a:r>
              <a:rPr lang="en-US" altLang="ja-JP" dirty="0"/>
              <a:t>130</a:t>
            </a:r>
            <a:r>
              <a:rPr lang="ja-JP" altLang="en-US" dirty="0"/>
              <a:t>万ケース販売。</a:t>
            </a:r>
            <a:endParaRPr lang="en-US" altLang="ja-JP" dirty="0"/>
          </a:p>
          <a:p>
            <a:r>
              <a:rPr lang="en-US" altLang="ja-JP" dirty="0"/>
              <a:t>2012</a:t>
            </a:r>
            <a:r>
              <a:rPr lang="ja-JP" altLang="en-US" dirty="0"/>
              <a:t>年</a:t>
            </a:r>
            <a:r>
              <a:rPr lang="en-US" altLang="ja-JP" dirty="0"/>
              <a:t>10</a:t>
            </a:r>
            <a:r>
              <a:rPr lang="ja-JP" altLang="en-US" dirty="0"/>
              <a:t>月　清涼飲料金額シェア率ランク外に</a:t>
            </a:r>
            <a:endParaRPr lang="en-US" altLang="ja-JP" dirty="0"/>
          </a:p>
          <a:p>
            <a:pPr marL="0" indent="0">
              <a:buNone/>
            </a:pPr>
            <a:endParaRPr lang="en-US" altLang="ja-JP" dirty="0"/>
          </a:p>
          <a:p>
            <a:pPr marL="0" indent="0">
              <a:buNone/>
            </a:pPr>
            <a:endParaRPr lang="en-US" altLang="ja-JP" dirty="0"/>
          </a:p>
        </p:txBody>
      </p:sp>
      <p:sp>
        <p:nvSpPr>
          <p:cNvPr id="7" name="スライド番号プレースホルダー 4">
            <a:extLst>
              <a:ext uri="{FF2B5EF4-FFF2-40B4-BE49-F238E27FC236}">
                <a16:creationId xmlns="" xmlns:a16="http://schemas.microsoft.com/office/drawing/2014/main" id="{AA7D8BB4-A061-4D63-914B-2FED97FB90A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8</a:t>
            </a:fld>
            <a:endParaRPr kumimoji="1" lang="ja-JP" altLang="en-US"/>
          </a:p>
        </p:txBody>
      </p:sp>
      <p:sp>
        <p:nvSpPr>
          <p:cNvPr id="8" name="正方形/長方形 7">
            <a:extLst>
              <a:ext uri="{FF2B5EF4-FFF2-40B4-BE49-F238E27FC236}">
                <a16:creationId xmlns="" xmlns:a16="http://schemas.microsoft.com/office/drawing/2014/main" id="{EE656BAD-E432-472A-A2BF-C9C220395B53}"/>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 xmlns:a16="http://schemas.microsoft.com/office/drawing/2014/main" id="{99805F7E-E52C-4EAA-8CF0-7ECF12FC83E7}"/>
              </a:ext>
            </a:extLst>
          </p:cNvPr>
          <p:cNvSpPr txBox="1"/>
          <p:nvPr/>
        </p:nvSpPr>
        <p:spPr>
          <a:xfrm>
            <a:off x="2457755" y="1749189"/>
            <a:ext cx="2550698" cy="369332"/>
          </a:xfrm>
          <a:prstGeom prst="rect">
            <a:avLst/>
          </a:prstGeom>
          <a:noFill/>
        </p:spPr>
        <p:txBody>
          <a:bodyPr wrap="none" rtlCol="0">
            <a:spAutoFit/>
          </a:bodyPr>
          <a:lstStyle/>
          <a:p>
            <a:pPr marL="285750" indent="-285750">
              <a:buFont typeface="Wingdings" panose="05000000000000000000" pitchFamily="2" charset="2"/>
              <a:buChar char="p"/>
            </a:pPr>
            <a:r>
              <a:rPr kumimoji="1" lang="ja-JP" altLang="en-US" dirty="0"/>
              <a:t>はちみつレモン復刻</a:t>
            </a:r>
          </a:p>
        </p:txBody>
      </p:sp>
      <p:sp>
        <p:nvSpPr>
          <p:cNvPr id="14" name="テキスト ボックス 13">
            <a:extLst>
              <a:ext uri="{FF2B5EF4-FFF2-40B4-BE49-F238E27FC236}">
                <a16:creationId xmlns="" xmlns:a16="http://schemas.microsoft.com/office/drawing/2014/main" id="{2172345C-A55D-43A3-B77D-7BCC3E3F9DE8}"/>
              </a:ext>
            </a:extLst>
          </p:cNvPr>
          <p:cNvSpPr txBox="1"/>
          <p:nvPr/>
        </p:nvSpPr>
        <p:spPr>
          <a:xfrm>
            <a:off x="2126607" y="5693469"/>
            <a:ext cx="4859022" cy="646331"/>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a:t>市場の起爆剤としての効果</a:t>
            </a:r>
            <a:endParaRPr kumimoji="1" lang="en-US" altLang="ja-JP" dirty="0"/>
          </a:p>
          <a:p>
            <a:pPr marL="285750" indent="-285750">
              <a:buFont typeface="Wingdings" panose="05000000000000000000" pitchFamily="2" charset="2"/>
              <a:buChar char="ü"/>
            </a:pPr>
            <a:r>
              <a:rPr kumimoji="1" lang="ja-JP" altLang="en-US" dirty="0"/>
              <a:t>しかし再び他社より類似製品が発売される</a:t>
            </a:r>
            <a:endParaRPr kumimoji="1" lang="en-US" altLang="ja-JP" dirty="0"/>
          </a:p>
        </p:txBody>
      </p:sp>
      <p:sp>
        <p:nvSpPr>
          <p:cNvPr id="15" name="吹き出し: 角を丸めた四角形 14">
            <a:extLst>
              <a:ext uri="{FF2B5EF4-FFF2-40B4-BE49-F238E27FC236}">
                <a16:creationId xmlns="" xmlns:a16="http://schemas.microsoft.com/office/drawing/2014/main" id="{253517A9-7F6F-45A3-92F5-70CA0BE5AE43}"/>
              </a:ext>
            </a:extLst>
          </p:cNvPr>
          <p:cNvSpPr/>
          <p:nvPr/>
        </p:nvSpPr>
        <p:spPr>
          <a:xfrm>
            <a:off x="5691472" y="1084697"/>
            <a:ext cx="1902758" cy="804042"/>
          </a:xfrm>
          <a:prstGeom prst="wedgeRoundRectCallout">
            <a:avLst>
              <a:gd name="adj1" fmla="val 9660"/>
              <a:gd name="adj2" fmla="val 7467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一時的な購買量増加</a:t>
            </a:r>
            <a:endParaRPr kumimoji="1" lang="en-US" altLang="ja-JP" dirty="0">
              <a:solidFill>
                <a:schemeClr val="tx1"/>
              </a:solidFill>
            </a:endParaRPr>
          </a:p>
        </p:txBody>
      </p:sp>
      <p:sp>
        <p:nvSpPr>
          <p:cNvPr id="18" name="吹き出し: 角を丸めた四角形 17">
            <a:extLst>
              <a:ext uri="{FF2B5EF4-FFF2-40B4-BE49-F238E27FC236}">
                <a16:creationId xmlns="" xmlns:a16="http://schemas.microsoft.com/office/drawing/2014/main" id="{44D59B9E-7F09-4149-8F0D-CF66B13B364A}"/>
              </a:ext>
            </a:extLst>
          </p:cNvPr>
          <p:cNvSpPr/>
          <p:nvPr/>
        </p:nvSpPr>
        <p:spPr>
          <a:xfrm>
            <a:off x="3582432" y="4238419"/>
            <a:ext cx="5168277" cy="956766"/>
          </a:xfrm>
          <a:prstGeom prst="wedgeRoundRectCallout">
            <a:avLst>
              <a:gd name="adj1" fmla="val -38869"/>
              <a:gd name="adj2" fmla="val -8473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solidFill>
              </a:rPr>
              <a:t>11</a:t>
            </a:r>
            <a:r>
              <a:rPr kumimoji="1" lang="ja-JP" altLang="en-US" dirty="0">
                <a:solidFill>
                  <a:schemeClr val="tx1"/>
                </a:solidFill>
              </a:rPr>
              <a:t>月　キリンビバレッジ</a:t>
            </a:r>
            <a:endParaRPr kumimoji="1" lang="en-US" altLang="ja-JP" dirty="0">
              <a:solidFill>
                <a:schemeClr val="tx1"/>
              </a:solidFill>
            </a:endParaRPr>
          </a:p>
          <a:p>
            <a:r>
              <a:rPr kumimoji="1" lang="ja-JP" altLang="en-US" dirty="0">
                <a:solidFill>
                  <a:schemeClr val="tx1"/>
                </a:solidFill>
              </a:rPr>
              <a:t>　　　小岩井純粋はちみつレモン新発売。</a:t>
            </a:r>
            <a:endParaRPr kumimoji="1" lang="en-US" altLang="ja-JP" dirty="0">
              <a:solidFill>
                <a:schemeClr val="tx1"/>
              </a:solidFill>
            </a:endParaRPr>
          </a:p>
        </p:txBody>
      </p:sp>
      <p:sp>
        <p:nvSpPr>
          <p:cNvPr id="17" name="テキスト ボックス 16">
            <a:extLst>
              <a:ext uri="{FF2B5EF4-FFF2-40B4-BE49-F238E27FC236}">
                <a16:creationId xmlns="" xmlns:a16="http://schemas.microsoft.com/office/drawing/2014/main" id="{70DB1BDB-596B-49C2-94E1-B74A3D10357B}"/>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pic>
        <p:nvPicPr>
          <p:cNvPr id="20" name="図 19">
            <a:extLst>
              <a:ext uri="{FF2B5EF4-FFF2-40B4-BE49-F238E27FC236}">
                <a16:creationId xmlns="" xmlns:a16="http://schemas.microsoft.com/office/drawing/2014/main" id="{A9774550-597A-4112-BB61-9967AF248A15}"/>
              </a:ext>
            </a:extLst>
          </p:cNvPr>
          <p:cNvPicPr>
            <a:picLocks noChangeAspect="1"/>
          </p:cNvPicPr>
          <p:nvPr/>
        </p:nvPicPr>
        <p:blipFill>
          <a:blip r:embed="rId2"/>
          <a:stretch>
            <a:fillRect/>
          </a:stretch>
        </p:blipFill>
        <p:spPr>
          <a:xfrm>
            <a:off x="393291" y="1730682"/>
            <a:ext cx="1925064" cy="2567302"/>
          </a:xfrm>
          <a:prstGeom prst="rect">
            <a:avLst/>
          </a:prstGeom>
        </p:spPr>
      </p:pic>
      <p:pic>
        <p:nvPicPr>
          <p:cNvPr id="21" name="図 20">
            <a:extLst>
              <a:ext uri="{FF2B5EF4-FFF2-40B4-BE49-F238E27FC236}">
                <a16:creationId xmlns="" xmlns:a16="http://schemas.microsoft.com/office/drawing/2014/main" id="{AD38E1B3-10C7-45BC-B999-A7195221D3FE}"/>
              </a:ext>
            </a:extLst>
          </p:cNvPr>
          <p:cNvPicPr>
            <a:picLocks noChangeAspect="1"/>
          </p:cNvPicPr>
          <p:nvPr/>
        </p:nvPicPr>
        <p:blipFill>
          <a:blip r:embed="rId3"/>
          <a:stretch>
            <a:fillRect/>
          </a:stretch>
        </p:blipFill>
        <p:spPr>
          <a:xfrm>
            <a:off x="8080834" y="4263148"/>
            <a:ext cx="367943" cy="918464"/>
          </a:xfrm>
          <a:prstGeom prst="rect">
            <a:avLst/>
          </a:prstGeom>
        </p:spPr>
      </p:pic>
    </p:spTree>
    <p:extLst>
      <p:ext uri="{BB962C8B-B14F-4D97-AF65-F5344CB8AC3E}">
        <p14:creationId xmlns:p14="http://schemas.microsoft.com/office/powerpoint/2010/main" val="68604348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四角形: 角を丸くする 2">
            <a:extLst>
              <a:ext uri="{FF2B5EF4-FFF2-40B4-BE49-F238E27FC236}">
                <a16:creationId xmlns="" xmlns:a16="http://schemas.microsoft.com/office/drawing/2014/main" id="{FD3C52C7-9BF3-46B9-9AD1-E48B5B0A721A}"/>
              </a:ext>
            </a:extLst>
          </p:cNvPr>
          <p:cNvSpPr/>
          <p:nvPr/>
        </p:nvSpPr>
        <p:spPr>
          <a:xfrm>
            <a:off x="1223889" y="5922498"/>
            <a:ext cx="6878806" cy="4957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 xmlns:a16="http://schemas.microsoft.com/office/drawing/2014/main" id="{C22B1EB7-0B92-4AAF-8F4F-F8AD012E1168}"/>
              </a:ext>
            </a:extLst>
          </p:cNvPr>
          <p:cNvSpPr/>
          <p:nvPr/>
        </p:nvSpPr>
        <p:spPr>
          <a:xfrm>
            <a:off x="0" y="511677"/>
            <a:ext cx="9143999" cy="804042"/>
          </a:xfrm>
          <a:prstGeom prst="rect">
            <a:avLst/>
          </a:prstGeom>
          <a:solidFill>
            <a:srgbClr val="4D4D39"/>
          </a:solid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r>
              <a:rPr kumimoji="1" lang="ja-JP" altLang="en-US" sz="3200" dirty="0">
                <a:latin typeface="+mj-ea"/>
                <a:ea typeface="+mj-ea"/>
              </a:rPr>
              <a:t>　</a:t>
            </a:r>
            <a:r>
              <a:rPr kumimoji="1" lang="ja-JP" altLang="en-US" sz="3200" dirty="0">
                <a:solidFill>
                  <a:srgbClr val="CCDDEA"/>
                </a:solidFill>
                <a:latin typeface="+mj-ea"/>
                <a:ea typeface="+mj-ea"/>
              </a:rPr>
              <a:t>事例 はちみつレモン③</a:t>
            </a:r>
          </a:p>
        </p:txBody>
      </p:sp>
      <p:sp>
        <p:nvSpPr>
          <p:cNvPr id="2" name="スライド番号プレースホルダー 1">
            <a:extLst>
              <a:ext uri="{FF2B5EF4-FFF2-40B4-BE49-F238E27FC236}">
                <a16:creationId xmlns="" xmlns:a16="http://schemas.microsoft.com/office/drawing/2014/main" id="{F782CCFE-6FAD-4E1F-85F6-4BCE88C8503B}"/>
              </a:ext>
            </a:extLst>
          </p:cNvPr>
          <p:cNvSpPr>
            <a:spLocks noGrp="1"/>
          </p:cNvSpPr>
          <p:nvPr>
            <p:ph type="sldNum" sz="quarter" idx="12"/>
          </p:nvPr>
        </p:nvSpPr>
        <p:spPr/>
        <p:txBody>
          <a:bodyPr/>
          <a:lstStyle/>
          <a:p>
            <a:fld id="{EB45EBAB-DB7F-2A48-A994-BDA5332DDFB5}" type="slidenum">
              <a:rPr kumimoji="1" lang="ja-JP" altLang="en-US" smtClean="0"/>
              <a:t>9</a:t>
            </a:fld>
            <a:endParaRPr kumimoji="1" lang="ja-JP" altLang="en-US"/>
          </a:p>
        </p:txBody>
      </p:sp>
      <p:sp>
        <p:nvSpPr>
          <p:cNvPr id="7" name="スライド番号プレースホルダー 4">
            <a:extLst>
              <a:ext uri="{FF2B5EF4-FFF2-40B4-BE49-F238E27FC236}">
                <a16:creationId xmlns="" xmlns:a16="http://schemas.microsoft.com/office/drawing/2014/main" id="{AA7D8BB4-A061-4D63-914B-2FED97FB90A7}"/>
              </a:ext>
            </a:extLst>
          </p:cNvPr>
          <p:cNvSpPr txBox="1">
            <a:spLocks/>
          </p:cNvSpPr>
          <p:nvPr/>
        </p:nvSpPr>
        <p:spPr>
          <a:xfrm>
            <a:off x="7766428" y="295730"/>
            <a:ext cx="628813" cy="767687"/>
          </a:xfrm>
          <a:prstGeom prst="rect">
            <a:avLst/>
          </a:prstGeom>
          <a:solidFill>
            <a:srgbClr val="F66F0A"/>
          </a:solidFill>
        </p:spPr>
        <p:txBody>
          <a:bodyPr vert="horz" lIns="91440" tIns="45720" rIns="91440" bIns="45720" rtlCol="0" anchor="b"/>
          <a:lstStyle>
            <a:defPPr>
              <a:defRPr lang="en-US"/>
            </a:defPPr>
            <a:lvl1pPr marL="0" algn="ctr" defTabSz="457200" rtl="0" eaLnBrk="1" latinLnBrk="0" hangingPunct="1">
              <a:defRPr sz="2800" b="0" i="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B45EBAB-DB7F-2A48-A994-BDA5332DDFB5}" type="slidenum">
              <a:rPr kumimoji="1" lang="ja-JP" altLang="en-US" smtClean="0"/>
              <a:pPr/>
              <a:t>9</a:t>
            </a:fld>
            <a:endParaRPr kumimoji="1" lang="ja-JP" altLang="en-US"/>
          </a:p>
        </p:txBody>
      </p:sp>
      <p:sp>
        <p:nvSpPr>
          <p:cNvPr id="8" name="正方形/長方形 7">
            <a:extLst>
              <a:ext uri="{FF2B5EF4-FFF2-40B4-BE49-F238E27FC236}">
                <a16:creationId xmlns="" xmlns:a16="http://schemas.microsoft.com/office/drawing/2014/main" id="{EE656BAD-E432-472A-A2BF-C9C220395B53}"/>
              </a:ext>
            </a:extLst>
          </p:cNvPr>
          <p:cNvSpPr/>
          <p:nvPr/>
        </p:nvSpPr>
        <p:spPr>
          <a:xfrm>
            <a:off x="63042" y="130155"/>
            <a:ext cx="9011802" cy="6616900"/>
          </a:xfrm>
          <a:prstGeom prst="rect">
            <a:avLst/>
          </a:prstGeom>
          <a:noFill/>
          <a:ln>
            <a:solidFill>
              <a:srgbClr val="4D4D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 xmlns:a16="http://schemas.microsoft.com/office/drawing/2014/main" id="{4C0A40EF-6CC5-4855-B3B6-789E010A3956}"/>
              </a:ext>
            </a:extLst>
          </p:cNvPr>
          <p:cNvSpPr txBox="1"/>
          <p:nvPr/>
        </p:nvSpPr>
        <p:spPr>
          <a:xfrm>
            <a:off x="2457755" y="1819660"/>
            <a:ext cx="3012363" cy="369332"/>
          </a:xfrm>
          <a:prstGeom prst="rect">
            <a:avLst/>
          </a:prstGeom>
          <a:noFill/>
        </p:spPr>
        <p:txBody>
          <a:bodyPr wrap="none" rtlCol="0">
            <a:spAutoFit/>
          </a:bodyPr>
          <a:lstStyle/>
          <a:p>
            <a:pPr marL="285750" indent="-285750">
              <a:buFont typeface="Wingdings" panose="05000000000000000000" pitchFamily="2" charset="2"/>
              <a:buChar char="p"/>
            </a:pPr>
            <a:r>
              <a:rPr kumimoji="1" lang="ja-JP" altLang="en-US" dirty="0"/>
              <a:t>塩のはちみつレモン登場</a:t>
            </a:r>
          </a:p>
        </p:txBody>
      </p:sp>
      <p:sp>
        <p:nvSpPr>
          <p:cNvPr id="13" name="コンテンツ プレースホルダー 2">
            <a:extLst>
              <a:ext uri="{FF2B5EF4-FFF2-40B4-BE49-F238E27FC236}">
                <a16:creationId xmlns="" xmlns:a16="http://schemas.microsoft.com/office/drawing/2014/main" id="{EFD0E552-853F-4BDC-9012-1707809804B1}"/>
              </a:ext>
            </a:extLst>
          </p:cNvPr>
          <p:cNvSpPr txBox="1">
            <a:spLocks/>
          </p:cNvSpPr>
          <p:nvPr/>
        </p:nvSpPr>
        <p:spPr>
          <a:xfrm>
            <a:off x="2536180" y="2251568"/>
            <a:ext cx="6756490" cy="1303035"/>
          </a:xfrm>
          <a:prstGeom prst="rect">
            <a:avLst/>
          </a:prstGeom>
        </p:spPr>
        <p:txBody>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a:lstStyle>
          <a:p>
            <a:r>
              <a:rPr lang="en-US" altLang="ja-JP" dirty="0"/>
              <a:t>2013</a:t>
            </a:r>
            <a:r>
              <a:rPr lang="ja-JP" altLang="en-US" dirty="0"/>
              <a:t>年 </a:t>
            </a:r>
            <a:r>
              <a:rPr lang="en-US" altLang="ja-JP" dirty="0"/>
              <a:t>6</a:t>
            </a:r>
            <a:r>
              <a:rPr lang="ja-JP" altLang="en-US" dirty="0"/>
              <a:t>月　塩のはちみつレモン新発売。</a:t>
            </a:r>
            <a:endParaRPr lang="en-US" altLang="ja-JP" dirty="0"/>
          </a:p>
          <a:p>
            <a:pPr marL="0" indent="0">
              <a:buNone/>
            </a:pPr>
            <a:r>
              <a:rPr lang="ja-JP" altLang="en-US" dirty="0"/>
              <a:t>　　　　　　　  市場シェア率月間</a:t>
            </a:r>
            <a:r>
              <a:rPr lang="en-US" altLang="ja-JP" dirty="0"/>
              <a:t>4</a:t>
            </a:r>
            <a:r>
              <a:rPr lang="ja-JP" altLang="en-US" dirty="0"/>
              <a:t>位に。　　</a:t>
            </a:r>
            <a:endParaRPr lang="en-US" altLang="ja-JP" dirty="0"/>
          </a:p>
          <a:p>
            <a:r>
              <a:rPr lang="en-US" altLang="ja-JP" dirty="0"/>
              <a:t>2017</a:t>
            </a:r>
            <a:r>
              <a:rPr lang="ja-JP" altLang="en-US" dirty="0"/>
              <a:t>年 </a:t>
            </a:r>
            <a:r>
              <a:rPr lang="en-US" altLang="ja-JP" dirty="0"/>
              <a:t>7</a:t>
            </a:r>
            <a:r>
              <a:rPr lang="ja-JP" altLang="en-US" dirty="0"/>
              <a:t>月　　　　　</a:t>
            </a:r>
            <a:r>
              <a:rPr lang="en-US" altLang="ja-JP" dirty="0"/>
              <a:t>〃</a:t>
            </a:r>
            <a:r>
              <a:rPr lang="ja-JP" altLang="en-US" dirty="0"/>
              <a:t>　　　</a:t>
            </a:r>
            <a:r>
              <a:rPr lang="en-US" altLang="ja-JP" dirty="0"/>
              <a:t>10</a:t>
            </a:r>
            <a:r>
              <a:rPr lang="ja-JP" altLang="en-US" dirty="0"/>
              <a:t>位に。</a:t>
            </a:r>
            <a:endParaRPr lang="en-US" altLang="ja-JP" dirty="0"/>
          </a:p>
          <a:p>
            <a:endParaRPr lang="en-US" altLang="ja-JP" dirty="0"/>
          </a:p>
          <a:p>
            <a:pPr marL="0" indent="0">
              <a:buNone/>
            </a:pPr>
            <a:endParaRPr lang="en-US" altLang="ja-JP" dirty="0"/>
          </a:p>
          <a:p>
            <a:pPr marL="0" indent="0">
              <a:buNone/>
            </a:pPr>
            <a:endParaRPr lang="en-US" altLang="ja-JP" dirty="0"/>
          </a:p>
        </p:txBody>
      </p:sp>
      <p:sp>
        <p:nvSpPr>
          <p:cNvPr id="14" name="テキスト ボックス 13">
            <a:extLst>
              <a:ext uri="{FF2B5EF4-FFF2-40B4-BE49-F238E27FC236}">
                <a16:creationId xmlns="" xmlns:a16="http://schemas.microsoft.com/office/drawing/2014/main" id="{2172345C-A55D-43A3-B77D-7BCC3E3F9DE8}"/>
              </a:ext>
            </a:extLst>
          </p:cNvPr>
          <p:cNvSpPr txBox="1"/>
          <p:nvPr/>
        </p:nvSpPr>
        <p:spPr>
          <a:xfrm>
            <a:off x="1808768" y="5052631"/>
            <a:ext cx="5320687" cy="369332"/>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a:t>はちみつレモン自体は小売店で見かけなくなる</a:t>
            </a:r>
            <a:endParaRPr kumimoji="1" lang="en-US" altLang="ja-JP" dirty="0"/>
          </a:p>
        </p:txBody>
      </p:sp>
      <p:sp>
        <p:nvSpPr>
          <p:cNvPr id="16" name="吹き出し: 角を丸めた四角形 15">
            <a:extLst>
              <a:ext uri="{FF2B5EF4-FFF2-40B4-BE49-F238E27FC236}">
                <a16:creationId xmlns="" xmlns:a16="http://schemas.microsoft.com/office/drawing/2014/main" id="{84352B7D-3A18-41D3-8908-CBB4363AC020}"/>
              </a:ext>
            </a:extLst>
          </p:cNvPr>
          <p:cNvSpPr/>
          <p:nvPr/>
        </p:nvSpPr>
        <p:spPr>
          <a:xfrm>
            <a:off x="6178076" y="3916764"/>
            <a:ext cx="1902758" cy="804042"/>
          </a:xfrm>
          <a:prstGeom prst="wedgeRoundRectCallout">
            <a:avLst>
              <a:gd name="adj1" fmla="val -36156"/>
              <a:gd name="adj2" fmla="val -8258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夏季定番商品の地位を獲得</a:t>
            </a:r>
            <a:endParaRPr kumimoji="1" lang="en-US" altLang="ja-JP" dirty="0">
              <a:solidFill>
                <a:schemeClr val="tx1"/>
              </a:solidFill>
            </a:endParaRPr>
          </a:p>
        </p:txBody>
      </p:sp>
      <p:sp>
        <p:nvSpPr>
          <p:cNvPr id="9" name="テキスト ボックス 8">
            <a:extLst>
              <a:ext uri="{FF2B5EF4-FFF2-40B4-BE49-F238E27FC236}">
                <a16:creationId xmlns="" xmlns:a16="http://schemas.microsoft.com/office/drawing/2014/main" id="{C8FE1342-92D6-48FD-BC5E-A7EB5A2E10C7}"/>
              </a:ext>
            </a:extLst>
          </p:cNvPr>
          <p:cNvSpPr txBox="1"/>
          <p:nvPr/>
        </p:nvSpPr>
        <p:spPr>
          <a:xfrm>
            <a:off x="1252831" y="6034168"/>
            <a:ext cx="6878806" cy="369332"/>
          </a:xfrm>
          <a:prstGeom prst="rect">
            <a:avLst/>
          </a:prstGeom>
          <a:noFill/>
        </p:spPr>
        <p:txBody>
          <a:bodyPr wrap="none" rtlCol="0">
            <a:spAutoFit/>
          </a:bodyPr>
          <a:lstStyle/>
          <a:p>
            <a:r>
              <a:rPr kumimoji="1" lang="ja-JP" altLang="en-US" dirty="0"/>
              <a:t>はちみつレモン復刻の短期的な効果（購買量増加）が確認された</a:t>
            </a:r>
          </a:p>
        </p:txBody>
      </p:sp>
      <p:sp>
        <p:nvSpPr>
          <p:cNvPr id="17" name="テキスト ボックス 16">
            <a:extLst>
              <a:ext uri="{FF2B5EF4-FFF2-40B4-BE49-F238E27FC236}">
                <a16:creationId xmlns="" xmlns:a16="http://schemas.microsoft.com/office/drawing/2014/main" id="{74C6DF3D-2E3F-41C2-9236-0D229CE67681}"/>
              </a:ext>
            </a:extLst>
          </p:cNvPr>
          <p:cNvSpPr txBox="1"/>
          <p:nvPr/>
        </p:nvSpPr>
        <p:spPr>
          <a:xfrm>
            <a:off x="312443" y="130155"/>
            <a:ext cx="1107996" cy="369332"/>
          </a:xfrm>
          <a:prstGeom prst="rect">
            <a:avLst/>
          </a:prstGeom>
          <a:noFill/>
        </p:spPr>
        <p:txBody>
          <a:bodyPr wrap="none" rtlCol="0">
            <a:spAutoFit/>
          </a:bodyPr>
          <a:lstStyle/>
          <a:p>
            <a:r>
              <a:rPr kumimoji="1" lang="ja-JP" altLang="en-US" dirty="0"/>
              <a:t>現状分析</a:t>
            </a:r>
          </a:p>
        </p:txBody>
      </p:sp>
      <p:pic>
        <p:nvPicPr>
          <p:cNvPr id="19" name="図 18">
            <a:extLst>
              <a:ext uri="{FF2B5EF4-FFF2-40B4-BE49-F238E27FC236}">
                <a16:creationId xmlns="" xmlns:a16="http://schemas.microsoft.com/office/drawing/2014/main" id="{126431FA-42E4-474D-8AC2-36F8A345D3A2}"/>
              </a:ext>
            </a:extLst>
          </p:cNvPr>
          <p:cNvPicPr>
            <a:picLocks noChangeAspect="1"/>
          </p:cNvPicPr>
          <p:nvPr/>
        </p:nvPicPr>
        <p:blipFill>
          <a:blip r:embed="rId2"/>
          <a:stretch>
            <a:fillRect/>
          </a:stretch>
        </p:blipFill>
        <p:spPr>
          <a:xfrm>
            <a:off x="491663" y="1819660"/>
            <a:ext cx="1743919" cy="2326264"/>
          </a:xfrm>
          <a:prstGeom prst="rect">
            <a:avLst/>
          </a:prstGeom>
        </p:spPr>
      </p:pic>
    </p:spTree>
    <p:extLst>
      <p:ext uri="{BB962C8B-B14F-4D97-AF65-F5344CB8AC3E}">
        <p14:creationId xmlns:p14="http://schemas.microsoft.com/office/powerpoint/2010/main" val="323224843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イオン ボードルーム">
  <a:themeElements>
    <a:clrScheme name="オレンジ">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イオン ボードルーム">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ボードルーム">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tint val="100000"/>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BF1C4790-FE3C-4020-8CA7-00621DA7BBBC}"/>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3736</TotalTime>
  <Words>1619</Words>
  <Application>Microsoft Macintosh PowerPoint</Application>
  <PresentationFormat>画面に合わせる (4:3)</PresentationFormat>
  <Paragraphs>417</Paragraphs>
  <Slides>40</Slides>
  <Notes>16</Notes>
  <HiddenSlides>0</HiddenSlides>
  <MMClips>0</MMClips>
  <ScaleCrop>false</ScaleCrop>
  <HeadingPairs>
    <vt:vector size="4" baseType="variant">
      <vt:variant>
        <vt:lpstr>テーマ</vt:lpstr>
      </vt:variant>
      <vt:variant>
        <vt:i4>1</vt:i4>
      </vt:variant>
      <vt:variant>
        <vt:lpstr>スライド タイトル</vt:lpstr>
      </vt:variant>
      <vt:variant>
        <vt:i4>40</vt:i4>
      </vt:variant>
    </vt:vector>
  </HeadingPairs>
  <TitlesOfParts>
    <vt:vector size="41" baseType="lpstr">
      <vt:lpstr>イオン ボードルーム</vt:lpstr>
      <vt:lpstr>復刻商品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復刻商品</dc:title>
  <dc:creator>理紗子 川本</dc:creator>
  <cp:lastModifiedBy>理紗子 川本</cp:lastModifiedBy>
  <cp:revision>255</cp:revision>
  <dcterms:created xsi:type="dcterms:W3CDTF">2017-09-10T15:23:58Z</dcterms:created>
  <dcterms:modified xsi:type="dcterms:W3CDTF">2017-12-12T11:00:03Z</dcterms:modified>
</cp:coreProperties>
</file>